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8"/>
  </p:notesMasterIdLst>
  <p:sldIdLst>
    <p:sldId id="257" r:id="rId5"/>
    <p:sldId id="514" r:id="rId6"/>
    <p:sldId id="578" r:id="rId7"/>
    <p:sldId id="611" r:id="rId8"/>
    <p:sldId id="642" r:id="rId9"/>
    <p:sldId id="543" r:id="rId10"/>
    <p:sldId id="612" r:id="rId11"/>
    <p:sldId id="606" r:id="rId12"/>
    <p:sldId id="617" r:id="rId13"/>
    <p:sldId id="613" r:id="rId14"/>
    <p:sldId id="614" r:id="rId15"/>
    <p:sldId id="619" r:id="rId16"/>
    <p:sldId id="512" r:id="rId17"/>
    <p:sldId id="554" r:id="rId18"/>
    <p:sldId id="555" r:id="rId19"/>
    <p:sldId id="556" r:id="rId20"/>
    <p:sldId id="557" r:id="rId21"/>
    <p:sldId id="558" r:id="rId22"/>
    <p:sldId id="559" r:id="rId23"/>
    <p:sldId id="620" r:id="rId24"/>
    <p:sldId id="621" r:id="rId25"/>
    <p:sldId id="622" r:id="rId26"/>
    <p:sldId id="624" r:id="rId27"/>
    <p:sldId id="625" r:id="rId28"/>
    <p:sldId id="626" r:id="rId29"/>
    <p:sldId id="627" r:id="rId30"/>
    <p:sldId id="628" r:id="rId31"/>
    <p:sldId id="629" r:id="rId32"/>
    <p:sldId id="630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564" r:id="rId45"/>
    <p:sldId id="591" r:id="rId46"/>
    <p:sldId id="592" r:id="rId47"/>
    <p:sldId id="594" r:id="rId48"/>
    <p:sldId id="595" r:id="rId49"/>
    <p:sldId id="519" r:id="rId50"/>
    <p:sldId id="579" r:id="rId51"/>
    <p:sldId id="582" r:id="rId52"/>
    <p:sldId id="580" r:id="rId53"/>
    <p:sldId id="515" r:id="rId54"/>
    <p:sldId id="545" r:id="rId55"/>
    <p:sldId id="546" r:id="rId56"/>
    <p:sldId id="547" r:id="rId57"/>
    <p:sldId id="549" r:id="rId58"/>
    <p:sldId id="552" r:id="rId59"/>
    <p:sldId id="553" r:id="rId60"/>
    <p:sldId id="550" r:id="rId61"/>
    <p:sldId id="548" r:id="rId62"/>
    <p:sldId id="551" r:id="rId63"/>
    <p:sldId id="653" r:id="rId64"/>
    <p:sldId id="646" r:id="rId65"/>
    <p:sldId id="600" r:id="rId66"/>
    <p:sldId id="601" r:id="rId67"/>
    <p:sldId id="648" r:id="rId68"/>
    <p:sldId id="649" r:id="rId69"/>
    <p:sldId id="650" r:id="rId70"/>
    <p:sldId id="651" r:id="rId71"/>
    <p:sldId id="647" r:id="rId72"/>
    <p:sldId id="605" r:id="rId73"/>
    <p:sldId id="652" r:id="rId74"/>
    <p:sldId id="516" r:id="rId75"/>
    <p:sldId id="521" r:id="rId76"/>
    <p:sldId id="644" r:id="rId77"/>
    <p:sldId id="524" r:id="rId78"/>
    <p:sldId id="522" r:id="rId79"/>
    <p:sldId id="525" r:id="rId80"/>
    <p:sldId id="526" r:id="rId81"/>
    <p:sldId id="527" r:id="rId82"/>
    <p:sldId id="528" r:id="rId83"/>
    <p:sldId id="529" r:id="rId84"/>
    <p:sldId id="530" r:id="rId85"/>
    <p:sldId id="513" r:id="rId86"/>
    <p:sldId id="645" r:id="rId87"/>
    <p:sldId id="532" r:id="rId88"/>
    <p:sldId id="533" r:id="rId89"/>
    <p:sldId id="534" r:id="rId90"/>
    <p:sldId id="535" r:id="rId91"/>
    <p:sldId id="536" r:id="rId92"/>
    <p:sldId id="643" r:id="rId93"/>
    <p:sldId id="539" r:id="rId94"/>
    <p:sldId id="541" r:id="rId95"/>
    <p:sldId id="542" r:id="rId96"/>
    <p:sldId id="540" r:id="rId97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6" pos="279" userDrawn="1">
          <p15:clr>
            <a:srgbClr val="A4A3A4"/>
          </p15:clr>
        </p15:guide>
        <p15:guide id="8" orient="horz" pos="4020" userDrawn="1">
          <p15:clr>
            <a:srgbClr val="A4A3A4"/>
          </p15:clr>
        </p15:guide>
        <p15:guide id="9" orient="horz" pos="663" userDrawn="1">
          <p15:clr>
            <a:srgbClr val="A4A3A4"/>
          </p15:clr>
        </p15:guide>
        <p15:guide id="10" pos="2638" userDrawn="1">
          <p15:clr>
            <a:srgbClr val="A4A3A4"/>
          </p15:clr>
        </p15:guide>
        <p15:guide id="11" pos="7582" userDrawn="1">
          <p15:clr>
            <a:srgbClr val="A4A3A4"/>
          </p15:clr>
        </p15:guide>
        <p15:guide id="13" pos="5700" userDrawn="1">
          <p15:clr>
            <a:srgbClr val="A4A3A4"/>
          </p15:clr>
        </p15:guide>
        <p15:guide id="14" orient="horz" pos="504" userDrawn="1">
          <p15:clr>
            <a:srgbClr val="A4A3A4"/>
          </p15:clr>
        </p15:guide>
        <p15:guide id="15" pos="7401" userDrawn="1">
          <p15:clr>
            <a:srgbClr val="A4A3A4"/>
          </p15:clr>
        </p15:guide>
        <p15:guide id="16" orient="horz" pos="958" userDrawn="1">
          <p15:clr>
            <a:srgbClr val="A4A3A4"/>
          </p15:clr>
        </p15:guide>
        <p15:guide id="17" pos="5813" userDrawn="1">
          <p15:clr>
            <a:srgbClr val="A4A3A4"/>
          </p15:clr>
        </p15:guide>
        <p15:guide id="18" orient="horz" pos="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9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6" autoAdjust="0"/>
    <p:restoredTop sz="95647" autoAdjust="0"/>
  </p:normalViewPr>
  <p:slideViewPr>
    <p:cSldViewPr snapToGrid="0" showGuides="1">
      <p:cViewPr varScale="1">
        <p:scale>
          <a:sx n="114" d="100"/>
          <a:sy n="114" d="100"/>
        </p:scale>
        <p:origin x="1002" y="108"/>
      </p:cViewPr>
      <p:guideLst>
        <p:guide orient="horz" pos="2160"/>
        <p:guide pos="3840"/>
        <p:guide orient="horz" pos="346"/>
        <p:guide pos="279"/>
        <p:guide orient="horz" pos="4020"/>
        <p:guide orient="horz" pos="663"/>
        <p:guide pos="2638"/>
        <p:guide pos="7582"/>
        <p:guide pos="5700"/>
        <p:guide orient="horz" pos="504"/>
        <p:guide pos="7401"/>
        <p:guide orient="horz" pos="958"/>
        <p:guide pos="5813"/>
        <p:guide orient="horz" pos="70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-2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F898F-98EC-4897-AAB4-F26A5E937594}" type="datetimeFigureOut">
              <a:rPr lang="ko-KR" altLang="en-US" smtClean="0"/>
              <a:t>2020-06-30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A047B-DD9F-41FA-B6C3-7181D09D4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9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33(</a:t>
            </a:r>
            <a:r>
              <a:rPr lang="ko-KR" altLang="en-US" dirty="0"/>
              <a:t>연구소</a:t>
            </a:r>
            <a:r>
              <a:rPr lang="en-US" altLang="ko-KR" dirty="0"/>
              <a:t>) + 6(</a:t>
            </a:r>
            <a:r>
              <a:rPr lang="ko-KR" altLang="en-US" dirty="0"/>
              <a:t>시각화</a:t>
            </a:r>
            <a:r>
              <a:rPr lang="en-US" altLang="ko-KR" dirty="0"/>
              <a:t>) + 2(</a:t>
            </a:r>
            <a:r>
              <a:rPr lang="ko-KR" altLang="en-US" dirty="0"/>
              <a:t>프리랜서</a:t>
            </a:r>
            <a:r>
              <a:rPr lang="en-US" altLang="ko-KR" dirty="0"/>
              <a:t>) +</a:t>
            </a:r>
            <a:r>
              <a:rPr lang="en-US" altLang="ko-KR" baseline="0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75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565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184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764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5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156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99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06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464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07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61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861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133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355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914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28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6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6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63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235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228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98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053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16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84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577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64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8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279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489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649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2828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6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9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8278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980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5911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47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185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1464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078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8562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510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5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6583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202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8821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64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052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745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8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11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608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058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95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0524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614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329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800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77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970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5446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4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1095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6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1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5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약자입니다</a:t>
            </a:r>
            <a:r>
              <a:rPr lang="en-US" altLang="ko-KR" dirty="0"/>
              <a:t>. </a:t>
            </a:r>
            <a:r>
              <a:rPr lang="ko-KR" altLang="en-US" dirty="0"/>
              <a:t>말 그대로</a:t>
            </a:r>
            <a:r>
              <a:rPr lang="en-US" altLang="ko-KR" dirty="0"/>
              <a:t>, </a:t>
            </a:r>
            <a:r>
              <a:rPr lang="ko-KR" altLang="en-US" dirty="0"/>
              <a:t>페이지가 </a:t>
            </a:r>
            <a:r>
              <a:rPr lang="en-US" altLang="ko-KR" dirty="0"/>
              <a:t>1</a:t>
            </a:r>
            <a:r>
              <a:rPr lang="ko-KR" altLang="en-US" dirty="0"/>
              <a:t>개인 어플리케이션이란 뜻입니다</a:t>
            </a:r>
            <a:r>
              <a:rPr lang="en-US" altLang="ko-KR" dirty="0"/>
              <a:t>. </a:t>
            </a:r>
            <a:r>
              <a:rPr lang="ko-KR" altLang="en-US" dirty="0"/>
              <a:t>전통적인 </a:t>
            </a:r>
            <a:r>
              <a:rPr lang="ko-KR" altLang="en-US" dirty="0" err="1"/>
              <a:t>웹어플리케이션의</a:t>
            </a:r>
            <a:r>
              <a:rPr lang="ko-KR" altLang="en-US" dirty="0"/>
              <a:t> 구조는</a:t>
            </a:r>
            <a:r>
              <a:rPr lang="en-US" altLang="ko-KR" dirty="0"/>
              <a:t>, </a:t>
            </a:r>
            <a:r>
              <a:rPr lang="ko-KR" altLang="en-US" dirty="0"/>
              <a:t>여러 페이지로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. </a:t>
            </a:r>
            <a:r>
              <a:rPr lang="ko-KR" altLang="en-US" dirty="0"/>
              <a:t>유저가 요청 할 때 마다 페이지가 </a:t>
            </a:r>
            <a:r>
              <a:rPr lang="ko-KR" altLang="en-US" dirty="0" err="1"/>
              <a:t>새로고침되며</a:t>
            </a:r>
            <a:r>
              <a:rPr lang="en-US" altLang="ko-KR" dirty="0"/>
              <a:t>, </a:t>
            </a:r>
            <a:r>
              <a:rPr lang="ko-KR" altLang="en-US" dirty="0"/>
              <a:t>페이지를 로딩 할 때 마다 서버로부터 리소스를 전달받아 해석 후 렌더링을 합니다</a:t>
            </a:r>
            <a:r>
              <a:rPr lang="en-US" altLang="ko-KR" dirty="0"/>
              <a:t>. HTML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혹은 템플릿 엔진 등을 사용해서 어플리케이션의 뷰가 어떻게 보여질지도 서버에서 담당했죠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요즘은 웹에서 제공되는 정보가 정말 많기 때문에 </a:t>
            </a:r>
            <a:r>
              <a:rPr lang="ko-KR" altLang="en-US" dirty="0" err="1"/>
              <a:t>속도적인</a:t>
            </a:r>
            <a:r>
              <a:rPr lang="ko-KR" altLang="en-US" dirty="0"/>
              <a:t> 측면에서 문제가 있었고</a:t>
            </a:r>
            <a:r>
              <a:rPr lang="en-US" altLang="ko-KR" dirty="0"/>
              <a:t>, </a:t>
            </a:r>
            <a:r>
              <a:rPr lang="ko-KR" altLang="en-US" dirty="0"/>
              <a:t>이를 해소하기 위하여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압축을 하여 서비스가 제공되는데요</a:t>
            </a:r>
            <a:r>
              <a:rPr lang="en-US" altLang="ko-KR" dirty="0"/>
              <a:t>. </a:t>
            </a:r>
            <a:r>
              <a:rPr lang="ko-KR" altLang="en-US" dirty="0"/>
              <a:t>이는 사용자와 인터랙션이 많은 모던 웹 어플리케이션에서는 충분하지 않을 수도 있습니다</a:t>
            </a:r>
            <a:r>
              <a:rPr lang="en-US" altLang="ko-KR" dirty="0"/>
              <a:t>. </a:t>
            </a:r>
            <a:r>
              <a:rPr lang="ko-KR" altLang="en-US" dirty="0" err="1"/>
              <a:t>렌더링하는것을</a:t>
            </a:r>
            <a:r>
              <a:rPr lang="ko-KR" altLang="en-US" dirty="0"/>
              <a:t> </a:t>
            </a:r>
            <a:r>
              <a:rPr lang="ko-KR" altLang="en-US" dirty="0" err="1"/>
              <a:t>서버쪽에서</a:t>
            </a:r>
            <a:r>
              <a:rPr lang="ko-KR" altLang="en-US" dirty="0"/>
              <a:t> </a:t>
            </a:r>
            <a:r>
              <a:rPr lang="ko-KR" altLang="en-US" dirty="0" err="1"/>
              <a:t>담당한다는것은</a:t>
            </a:r>
            <a:r>
              <a:rPr lang="en-US" altLang="ko-KR" dirty="0"/>
              <a:t>, </a:t>
            </a:r>
            <a:r>
              <a:rPr lang="ko-KR" altLang="en-US" dirty="0"/>
              <a:t>그 만큼 렌더링을 위한 서버 자원이 </a:t>
            </a:r>
            <a:r>
              <a:rPr lang="ko-KR" altLang="en-US" dirty="0" err="1"/>
              <a:t>사용되는것이고</a:t>
            </a:r>
            <a:r>
              <a:rPr lang="en-US" altLang="ko-KR" dirty="0"/>
              <a:t>, </a:t>
            </a:r>
            <a:r>
              <a:rPr lang="ko-KR" altLang="en-US" dirty="0"/>
              <a:t>불필요한 트래픽도 낭비되기 때문이지요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우리는 </a:t>
            </a:r>
            <a:r>
              <a:rPr lang="ko-KR" altLang="en-US" dirty="0" err="1"/>
              <a:t>리액트</a:t>
            </a:r>
            <a:r>
              <a:rPr lang="ko-KR" altLang="en-US" dirty="0"/>
              <a:t> 같은 라이브러리 혹은 프레임워크를 사용해서 뷰 렌더링을 유저의 브라우저가 담당하도록 하고</a:t>
            </a:r>
            <a:r>
              <a:rPr lang="en-US" altLang="ko-KR" dirty="0"/>
              <a:t>, </a:t>
            </a:r>
            <a:r>
              <a:rPr lang="ko-KR" altLang="en-US" dirty="0"/>
              <a:t>우선 어플리케이션을 브라우저에 로드 한 다음에 정말 필요한 데이터만 전달받아 보여주지요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싱글페이지라고</a:t>
            </a:r>
            <a:r>
              <a:rPr lang="ko-KR" altLang="en-US" dirty="0"/>
              <a:t> 해서</a:t>
            </a:r>
            <a:r>
              <a:rPr lang="en-US" altLang="ko-KR" dirty="0"/>
              <a:t>, </a:t>
            </a:r>
            <a:r>
              <a:rPr lang="ko-KR" altLang="en-US" dirty="0"/>
              <a:t>한 종류의 화면만 </a:t>
            </a:r>
            <a:r>
              <a:rPr lang="ko-KR" altLang="en-US" dirty="0" err="1"/>
              <a:t>있냐구요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 </a:t>
            </a:r>
            <a:r>
              <a:rPr lang="ko-KR" altLang="en-US" dirty="0" err="1"/>
              <a:t>예를들어</a:t>
            </a:r>
            <a:r>
              <a:rPr lang="ko-KR" altLang="en-US" dirty="0"/>
              <a:t> 블로그를 만든다면</a:t>
            </a:r>
            <a:r>
              <a:rPr lang="en-US" altLang="ko-KR" dirty="0"/>
              <a:t>, </a:t>
            </a:r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포스트 목록</a:t>
            </a:r>
            <a:r>
              <a:rPr lang="en-US" altLang="ko-KR" dirty="0"/>
              <a:t>, </a:t>
            </a:r>
            <a:r>
              <a:rPr lang="ko-KR" altLang="en-US" dirty="0"/>
              <a:t>포스트</a:t>
            </a:r>
            <a:r>
              <a:rPr lang="en-US" altLang="ko-KR" dirty="0"/>
              <a:t>, </a:t>
            </a:r>
            <a:r>
              <a:rPr lang="ko-KR" altLang="en-US" dirty="0"/>
              <a:t>글쓰기 등의 화면이 있겠지요</a:t>
            </a:r>
            <a:r>
              <a:rPr lang="en-US" altLang="ko-KR" dirty="0"/>
              <a:t>. </a:t>
            </a:r>
            <a:r>
              <a:rPr lang="ko-KR" altLang="en-US" dirty="0"/>
              <a:t>또한 이 화면에 따라 주소도 만들어줘야 합니다</a:t>
            </a:r>
            <a:r>
              <a:rPr lang="en-US" altLang="ko-KR" dirty="0"/>
              <a:t>. </a:t>
            </a:r>
            <a:r>
              <a:rPr lang="ko-KR" altLang="en-US" dirty="0"/>
              <a:t>주소가 있어야</a:t>
            </a:r>
            <a:r>
              <a:rPr lang="en-US" altLang="ko-KR" dirty="0"/>
              <a:t>, </a:t>
            </a:r>
            <a:r>
              <a:rPr lang="ko-KR" altLang="en-US" dirty="0"/>
              <a:t>유저들이 북마크도 할 수 있고 서비스에 구글을 통해 유입될 수 있기 때문이죠</a:t>
            </a:r>
            <a:r>
              <a:rPr lang="en-US" altLang="ko-KR" dirty="0"/>
              <a:t>. </a:t>
            </a:r>
            <a:r>
              <a:rPr lang="ko-KR" altLang="en-US" dirty="0"/>
              <a:t>다른 주소에 따라 다른 뷰를 </a:t>
            </a:r>
            <a:r>
              <a:rPr lang="ko-KR" altLang="en-US" dirty="0" err="1"/>
              <a:t>보여주는것을</a:t>
            </a:r>
            <a:r>
              <a:rPr lang="ko-KR" altLang="en-US" dirty="0"/>
              <a:t> 라우팅 이라고 하는데요</a:t>
            </a:r>
            <a:r>
              <a:rPr lang="en-US" altLang="ko-KR" dirty="0"/>
              <a:t>, </a:t>
            </a:r>
            <a:r>
              <a:rPr lang="ko-KR" altLang="en-US" dirty="0" err="1"/>
              <a:t>리액트</a:t>
            </a:r>
            <a:r>
              <a:rPr lang="ko-KR" altLang="en-US" dirty="0"/>
              <a:t> 자체에는 이 기능이 </a:t>
            </a:r>
            <a:r>
              <a:rPr lang="ko-KR" altLang="en-US" dirty="0" err="1"/>
              <a:t>내장되어있지</a:t>
            </a:r>
            <a:r>
              <a:rPr lang="ko-KR" altLang="en-US" dirty="0"/>
              <a:t> 않습니다</a:t>
            </a:r>
            <a:r>
              <a:rPr lang="en-US" altLang="ko-KR" dirty="0"/>
              <a:t>. </a:t>
            </a:r>
            <a:r>
              <a:rPr lang="ko-KR" altLang="en-US" dirty="0"/>
              <a:t>따라서 우리가 직접 브라우저의 </a:t>
            </a:r>
            <a:r>
              <a:rPr lang="en-US" altLang="ko-KR" dirty="0"/>
              <a:t>API </a:t>
            </a:r>
            <a:r>
              <a:rPr lang="ko-KR" altLang="en-US" dirty="0"/>
              <a:t>를 사용하고 상태를 설정하여 다른 뷰를 보여주어야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이번에 배우게 될 </a:t>
            </a:r>
            <a:r>
              <a:rPr lang="en-US" altLang="ko-KR" dirty="0"/>
              <a:t>react-router </a:t>
            </a:r>
            <a:r>
              <a:rPr lang="ko-KR" altLang="en-US" dirty="0"/>
              <a:t>는</a:t>
            </a:r>
            <a:r>
              <a:rPr lang="en-US" altLang="ko-KR" dirty="0"/>
              <a:t>, </a:t>
            </a:r>
            <a:r>
              <a:rPr lang="ko-KR" altLang="en-US" dirty="0" err="1"/>
              <a:t>써드파티</a:t>
            </a:r>
            <a:r>
              <a:rPr lang="ko-KR" altLang="en-US" dirty="0"/>
              <a:t> 라이브러리로서</a:t>
            </a:r>
            <a:r>
              <a:rPr lang="en-US" altLang="ko-KR" dirty="0"/>
              <a:t>, </a:t>
            </a:r>
            <a:r>
              <a:rPr lang="ko-KR" altLang="en-US" dirty="0"/>
              <a:t>비록 공식은 아니지만 </a:t>
            </a:r>
            <a:r>
              <a:rPr lang="en-US" altLang="ko-KR" dirty="0"/>
              <a:t>(</a:t>
            </a:r>
            <a:r>
              <a:rPr lang="ko-KR" altLang="en-US" dirty="0"/>
              <a:t>페이스북 공식 라우팅 라이브러리는 존재하지 않습니다</a:t>
            </a:r>
            <a:r>
              <a:rPr lang="en-US" altLang="ko-KR" dirty="0"/>
              <a:t>) </a:t>
            </a:r>
            <a:r>
              <a:rPr lang="ko-KR" altLang="en-US" dirty="0"/>
              <a:t>가장 많이 사용되고 있는 라이브러리인데요</a:t>
            </a:r>
            <a:r>
              <a:rPr lang="en-US" altLang="ko-KR" dirty="0"/>
              <a:t>. </a:t>
            </a:r>
            <a:r>
              <a:rPr lang="ko-KR" altLang="en-US" dirty="0"/>
              <a:t>이 라이브러리는 클라이언트 사이드에서 이뤄지는 라우팅을 간단하게 해줍니다</a:t>
            </a:r>
            <a:r>
              <a:rPr lang="en-US" altLang="ko-KR" dirty="0"/>
              <a:t>. </a:t>
            </a:r>
            <a:r>
              <a:rPr lang="ko-KR" altLang="en-US" dirty="0"/>
              <a:t>게다가 서버 사이드 렌더링도 도와주는 도구들이 함께 딸려옵니다</a:t>
            </a:r>
            <a:r>
              <a:rPr lang="en-US" altLang="ko-KR" dirty="0"/>
              <a:t>. </a:t>
            </a:r>
            <a:r>
              <a:rPr lang="ko-KR" altLang="en-US" dirty="0"/>
              <a:t>추가적으로 이 라우터는 </a:t>
            </a:r>
            <a:r>
              <a:rPr lang="en-US" altLang="ko-KR" dirty="0"/>
              <a:t>react-native </a:t>
            </a:r>
            <a:r>
              <a:rPr lang="ko-KR" altLang="en-US" dirty="0"/>
              <a:t>에서도 사용 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만약에 여러분이 여러 화면으로 구성된 웹 어플리케이션을 만들게 된다면</a:t>
            </a:r>
            <a:r>
              <a:rPr lang="en-US" altLang="ko-KR" dirty="0"/>
              <a:t>, react-router </a:t>
            </a:r>
            <a:r>
              <a:rPr lang="ko-KR" altLang="en-US" dirty="0"/>
              <a:t>는 필수 라이브러리입니다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A047B-DD9F-41FA-B6C3-7181D09D44F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43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00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500659" y="1686113"/>
            <a:ext cx="2980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Futura Lt BT" panose="020B0402020204020303" pitchFamily="34" charset="0"/>
                <a:ea typeface="Rix고딕 L" panose="02020603020101020101" pitchFamily="18" charset="-127"/>
              </a:rPr>
              <a:t>Enterprise Management System</a:t>
            </a:r>
            <a:endParaRPr lang="ko-KR" altLang="en-US" sz="2000" b="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Futura Lt BT" panose="020B0402020204020303" pitchFamily="34" charset="0"/>
              <a:ea typeface="Rix고딕 L" panose="02020603020101020101" pitchFamily="18" charset="-127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753771" y="918714"/>
            <a:ext cx="33714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  <a:ea typeface="Rix고딕 L" panose="02020603020101020101" pitchFamily="18" charset="-127"/>
              </a:rPr>
              <a:t>POLESTAR </a:t>
            </a:r>
            <a:r>
              <a:rPr lang="en-US" altLang="ko-KR" sz="6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Agency FB" panose="020B0503020202020204" pitchFamily="34" charset="0"/>
                <a:ea typeface="Rix고딕 L" panose="02020603020101020101" pitchFamily="18" charset="-127"/>
              </a:rPr>
              <a:t>EMS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Agency FB" panose="020B0503020202020204" pitchFamily="34" charset="0"/>
              <a:ea typeface="Rix고딕 L" panose="020206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2" y="1112492"/>
            <a:ext cx="800364" cy="650296"/>
          </a:xfrm>
          <a:prstGeom prst="rect">
            <a:avLst/>
          </a:prstGeom>
        </p:spPr>
      </p:pic>
      <p:grpSp>
        <p:nvGrpSpPr>
          <p:cNvPr id="2" name="그룹 1"/>
          <p:cNvGrpSpPr/>
          <p:nvPr userDrawn="1"/>
        </p:nvGrpSpPr>
        <p:grpSpPr>
          <a:xfrm>
            <a:off x="8623609" y="5560208"/>
            <a:ext cx="2620937" cy="584775"/>
            <a:chOff x="818552" y="5650015"/>
            <a:chExt cx="2620937" cy="584775"/>
          </a:xfrm>
        </p:grpSpPr>
        <p:pic>
          <p:nvPicPr>
            <p:cNvPr id="14" name="그림 1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9477" r="63575" b="23857"/>
            <a:stretch/>
          </p:blipFill>
          <p:spPr>
            <a:xfrm>
              <a:off x="818552" y="5704152"/>
              <a:ext cx="512228" cy="4898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 userDrawn="1"/>
          </p:nvSpPr>
          <p:spPr>
            <a:xfrm>
              <a:off x="1259661" y="5650015"/>
              <a:ext cx="21798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spc="-3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POLESTAR 8</a:t>
              </a:r>
              <a:endParaRPr lang="ko-KR" altLang="en-US" sz="32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12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0" y="6089301"/>
            <a:ext cx="12192000" cy="0"/>
          </a:xfrm>
          <a:prstGeom prst="line">
            <a:avLst/>
          </a:prstGeom>
          <a:ln w="19050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078537" y="1052513"/>
            <a:ext cx="2917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POLESTAR  8</a:t>
            </a:r>
            <a:endParaRPr lang="ko-KR" altLang="en-US" sz="4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62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453293" y="770510"/>
            <a:ext cx="171940" cy="0"/>
          </a:xfrm>
          <a:prstGeom prst="line">
            <a:avLst/>
          </a:prstGeom>
          <a:ln w="508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331244" y="297345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Rix고딕 L" panose="02020603020101020101" pitchFamily="18" charset="-127"/>
              </a:rPr>
              <a:t>POLESTAR</a:t>
            </a:r>
            <a:r>
              <a:rPr lang="en-US" altLang="ko-KR" sz="1050" b="1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ea typeface="Rix고딕 L" panose="02020603020101020101" pitchFamily="18" charset="-127"/>
              </a:rPr>
              <a:t> 8</a:t>
            </a:r>
            <a:endParaRPr lang="ko-KR" altLang="en-US" sz="105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ea typeface="Rix고딕 L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261252" y="372533"/>
            <a:ext cx="0" cy="11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121.78.87.196/assets/meta/24635b4a/cygnus-theme/css/images/polestarlogo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8"/>
          <a:stretch/>
        </p:blipFill>
        <p:spPr bwMode="auto">
          <a:xfrm>
            <a:off x="411613" y="6581900"/>
            <a:ext cx="307406" cy="19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 userDrawn="1"/>
        </p:nvCxnSpPr>
        <p:spPr>
          <a:xfrm>
            <a:off x="468924" y="6459342"/>
            <a:ext cx="11264575" cy="0"/>
          </a:xfrm>
          <a:prstGeom prst="line">
            <a:avLst/>
          </a:prstGeom>
          <a:ln w="20320"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42"/>
          <p:cNvSpPr>
            <a:spLocks noChangeArrowheads="1"/>
          </p:cNvSpPr>
          <p:nvPr userDrawn="1"/>
        </p:nvSpPr>
        <p:spPr bwMode="auto">
          <a:xfrm>
            <a:off x="11289323" y="6531445"/>
            <a:ext cx="703385" cy="278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C9C3447A-5FEF-49AC-B64C-14A4280FC020}" type="slidenum">
              <a:rPr kumimoji="1" lang="en-US" altLang="ko-KR" sz="1000" smtClean="0">
                <a:solidFill>
                  <a:schemeClr val="bg1">
                    <a:lumMod val="50000"/>
                  </a:schemeClr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pPr algn="ctr" defTabSz="91440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000" dirty="0">
              <a:solidFill>
                <a:schemeClr val="bg1">
                  <a:lumMod val="50000"/>
                </a:schemeClr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 userDrawn="1"/>
        </p:nvSpPr>
        <p:spPr bwMode="auto">
          <a:xfrm>
            <a:off x="539261" y="6581900"/>
            <a:ext cx="2860431" cy="200055"/>
          </a:xfrm>
          <a:prstGeom prst="rect">
            <a:avLst/>
          </a:prstGeom>
          <a:noFill/>
          <a:ln>
            <a:noFill/>
          </a:ln>
        </p:spPr>
        <p:txBody>
          <a:bodyPr wrap="square" lIns="180000" anchor="ctr" anchorCtr="0">
            <a:spAutoFit/>
          </a:bodyPr>
          <a:lstStyle>
            <a:lvl1pPr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r>
              <a:rPr lang="en-US" altLang="ko-KR" sz="700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E454C"/>
                </a:solidFill>
                <a:latin typeface="Rix고딕 L" panose="02020603020101020101" pitchFamily="18" charset="-127"/>
                <a:ea typeface="Rix고딕 L" panose="02020603020101020101" pitchFamily="18" charset="-127"/>
              </a:rPr>
              <a:t>COPYRIGHT © 2019 NKIA. ALL RIGHTS RESERVED</a:t>
            </a:r>
            <a:endParaRPr lang="ko-KR" altLang="en-US" sz="700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3E454C"/>
              </a:solidFill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79271" y="333433"/>
            <a:ext cx="3009900" cy="211924"/>
          </a:xfrm>
          <a:prstGeom prst="rect">
            <a:avLst/>
          </a:prstGeom>
        </p:spPr>
        <p:txBody>
          <a:bodyPr/>
          <a:lstStyle>
            <a:lvl1pPr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468924" y="1051867"/>
            <a:ext cx="8640000" cy="0"/>
          </a:xfrm>
          <a:prstGeom prst="line">
            <a:avLst/>
          </a:prstGeom>
          <a:ln w="20320">
            <a:solidFill>
              <a:srgbClr val="C7C7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9186108" y="1052513"/>
            <a:ext cx="2556000" cy="0"/>
          </a:xfrm>
          <a:prstGeom prst="line">
            <a:avLst/>
          </a:prstGeom>
          <a:ln w="20320">
            <a:solidFill>
              <a:srgbClr val="C7C7C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Rix고딕 L" panose="02020603020101020101" pitchFamily="18" charset="-127"/>
              <a:ea typeface="Rix고딕 L" panose="02020603020101020101" pitchFamily="18" charset="-127"/>
            </a:endParaRPr>
          </a:p>
        </p:txBody>
      </p:sp>
      <p:sp>
        <p:nvSpPr>
          <p:cNvPr id="6" name="TextBox 11"/>
          <p:cNvSpPr txBox="1">
            <a:spLocks noChangeArrowheads="1"/>
          </p:cNvSpPr>
          <p:nvPr userDrawn="1"/>
        </p:nvSpPr>
        <p:spPr bwMode="auto">
          <a:xfrm>
            <a:off x="8897816" y="6404100"/>
            <a:ext cx="2930188" cy="200055"/>
          </a:xfrm>
          <a:prstGeom prst="rect">
            <a:avLst/>
          </a:prstGeom>
          <a:noFill/>
          <a:ln>
            <a:noFill/>
          </a:ln>
        </p:spPr>
        <p:txBody>
          <a:bodyPr wrap="square" lIns="180000" anchor="ctr" anchorCtr="0">
            <a:spAutoFit/>
          </a:bodyPr>
          <a:lstStyle>
            <a:lvl1pPr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l" eaLnBrk="1" hangingPunct="1">
              <a:lnSpc>
                <a:spcPct val="100000"/>
              </a:lnSpc>
              <a:defRPr/>
            </a:pPr>
            <a:r>
              <a:rPr lang="en-US" altLang="ko-KR" sz="700" b="1" i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COPYRIGHT © 2019 NKIA. ALL RIGHTS RESERVED</a:t>
            </a:r>
            <a:endParaRPr lang="ko-KR" altLang="en-US" sz="700" b="1" i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088037" y="2857668"/>
            <a:ext cx="2833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Thank you</a:t>
            </a:r>
            <a:endParaRPr lang="ko-KR" altLang="en-US" sz="4400" b="1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162486" y="3745194"/>
            <a:ext cx="4210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COMPANY</a:t>
            </a:r>
            <a:r>
              <a:rPr lang="en-US" altLang="ko-KR" sz="1600" b="1" spc="600" baseline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INFORMATION</a:t>
            </a:r>
            <a:endParaRPr lang="ko-KR" altLang="en-US" sz="900" b="1" spc="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162485" y="4222844"/>
            <a:ext cx="1109599" cy="15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PHONE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FAX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WEBSITE</a:t>
            </a:r>
          </a:p>
          <a:p>
            <a:pPr>
              <a:lnSpc>
                <a:spcPct val="150000"/>
              </a:lnSpc>
            </a:pPr>
            <a:r>
              <a:rPr lang="en-US" altLang="ko-KR" sz="1600" b="1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ADDRESS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7651863" y="4222844"/>
            <a:ext cx="36872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02. 2057. 8724</a:t>
            </a:r>
          </a:p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02. 2057. 8725</a:t>
            </a:r>
          </a:p>
          <a:p>
            <a:pPr>
              <a:lnSpc>
                <a:spcPct val="150000"/>
              </a:lnSpc>
            </a:pP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http://www.nkia.co.kr</a:t>
            </a:r>
          </a:p>
          <a:p>
            <a:pPr>
              <a:lnSpc>
                <a:spcPct val="150000"/>
              </a:lnSpc>
            </a:pP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경기도 성남시 분당구 대왕판교로 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660</a:t>
            </a:r>
          </a:p>
          <a:p>
            <a:pPr>
              <a:lnSpc>
                <a:spcPct val="150000"/>
              </a:lnSpc>
            </a:pPr>
            <a:r>
              <a:rPr lang="ko-KR" altLang="en-US" sz="1600" spc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유스페이스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 B</a:t>
            </a: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동 </a:t>
            </a:r>
            <a:r>
              <a:rPr lang="en-US" altLang="ko-KR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10</a:t>
            </a:r>
            <a:r>
              <a:rPr lang="ko-KR" altLang="en-US" sz="1600" spc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층</a:t>
            </a:r>
            <a:endParaRPr lang="en-US" altLang="ko-KR" sz="1600" spc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908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82" r:id="rId3"/>
    <p:sldLayoutId id="2147483672" r:id="rId4"/>
    <p:sldLayoutId id="2147483681" r:id="rId5"/>
  </p:sldLayoutIdLst>
  <p:txStyles>
    <p:titleStyle>
      <a:lvl1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fontAlgn="base" latinLnBrk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ko/downloa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lassic.yarnpkg.com/en/docs/install#windows-stable" TargetMode="Externa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부제목 2"/>
          <p:cNvSpPr>
            <a:spLocks noGrp="1"/>
          </p:cNvSpPr>
          <p:nvPr>
            <p:ph type="subTitle" idx="4294967295"/>
          </p:nvPr>
        </p:nvSpPr>
        <p:spPr>
          <a:xfrm>
            <a:off x="844730" y="3429000"/>
            <a:ext cx="9107791" cy="891585"/>
          </a:xfrm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ko-KR" altLang="en-US" sz="3200" b="1" dirty="0">
                <a:solidFill>
                  <a:schemeClr val="bg1"/>
                </a:solidFill>
              </a:rPr>
              <a:t>교육 자료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5. </a:t>
            </a:r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/>
              <a:t>안에서 </a:t>
            </a:r>
            <a:r>
              <a:rPr lang="en-US" altLang="ko-KR" dirty="0"/>
              <a:t>create-react-app</a:t>
            </a:r>
            <a:r>
              <a:rPr lang="ko-KR" altLang="en-US" dirty="0"/>
              <a:t>으로 프로젝트 생성하기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ko-KR" altLang="en-US" dirty="0" err="1"/>
              <a:t>리액트</a:t>
            </a:r>
            <a:r>
              <a:rPr lang="ko-KR" altLang="en-US" dirty="0"/>
              <a:t> 프로젝트를 만들고 싶은 디렉터리로</a:t>
            </a:r>
            <a:r>
              <a:rPr lang="en-US" altLang="ko-KR" dirty="0"/>
              <a:t> </a:t>
            </a:r>
            <a:r>
              <a:rPr lang="ko-KR" altLang="en-US" dirty="0"/>
              <a:t>이동합니다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- </a:t>
            </a:r>
            <a:r>
              <a:rPr lang="ko-KR" altLang="en-US" dirty="0"/>
              <a:t>해당 디렉터리에서 </a:t>
            </a:r>
            <a:r>
              <a:rPr lang="en-US" altLang="ko-KR" dirty="0" err="1"/>
              <a:t>Cmd</a:t>
            </a:r>
            <a:r>
              <a:rPr lang="ko-KR" altLang="en-US" dirty="0"/>
              <a:t>창을 열고 </a:t>
            </a:r>
            <a:r>
              <a:rPr lang="en-US" altLang="ko-KR" dirty="0"/>
              <a:t>$create react-app hello-react </a:t>
            </a:r>
            <a:r>
              <a:rPr lang="ko-KR" altLang="en-US" dirty="0"/>
              <a:t>명령어를 수행합니다</a:t>
            </a:r>
            <a:r>
              <a:rPr lang="en-US" altLang="ko-KR" dirty="0"/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940" y="2302320"/>
            <a:ext cx="7863840" cy="377044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120640" y="2918460"/>
            <a:ext cx="2209800" cy="1676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246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6. </a:t>
            </a:r>
            <a:r>
              <a:rPr lang="ko-KR" altLang="en-US" dirty="0" err="1"/>
              <a:t>리액트</a:t>
            </a:r>
            <a:r>
              <a:rPr lang="ko-KR" altLang="en-US" dirty="0"/>
              <a:t> 개발 전용 서버 구동하기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- </a:t>
            </a:r>
            <a:r>
              <a:rPr lang="ko-KR" altLang="en-US" dirty="0"/>
              <a:t>생성한 </a:t>
            </a:r>
            <a:r>
              <a:rPr lang="ko-KR" altLang="en-US" dirty="0" err="1"/>
              <a:t>리액트</a:t>
            </a:r>
            <a:r>
              <a:rPr lang="ko-KR" altLang="en-US" dirty="0"/>
              <a:t> 프로젝트로 이동하여 </a:t>
            </a:r>
            <a:r>
              <a:rPr lang="en-US" altLang="ko-KR" dirty="0"/>
              <a:t>$ </a:t>
            </a:r>
            <a:r>
              <a:rPr lang="en-US" altLang="ko-KR" dirty="0" err="1"/>
              <a:t>npm</a:t>
            </a:r>
            <a:r>
              <a:rPr lang="en-US" altLang="ko-KR" dirty="0"/>
              <a:t> start </a:t>
            </a:r>
            <a:r>
              <a:rPr lang="ko-KR" altLang="en-US" dirty="0"/>
              <a:t>명령어를 수행합니다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- </a:t>
            </a:r>
            <a:r>
              <a:rPr lang="ko-KR" altLang="en-US" dirty="0" err="1"/>
              <a:t>리액트</a:t>
            </a:r>
            <a:r>
              <a:rPr lang="ko-KR" altLang="en-US" dirty="0"/>
              <a:t> 개발 전용 서버가 구동되는 것을 확인합니다</a:t>
            </a:r>
            <a:r>
              <a:rPr lang="en-US" altLang="ko-KR" dirty="0"/>
              <a:t>. (http://localhost:3000)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540" y="2286332"/>
            <a:ext cx="7482840" cy="37849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37" y="3596640"/>
            <a:ext cx="5433766" cy="28346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059681" y="3004373"/>
            <a:ext cx="944880" cy="21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791200" y="3327176"/>
            <a:ext cx="838199" cy="218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970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VS Code</a:t>
            </a:r>
            <a:r>
              <a:rPr lang="ko-KR" altLang="en-US" dirty="0"/>
              <a:t>창에서 </a:t>
            </a:r>
            <a:r>
              <a:rPr lang="en-US" altLang="ko-KR" dirty="0"/>
              <a:t>File &gt; Open Folder &gt; </a:t>
            </a:r>
            <a:r>
              <a:rPr lang="ko-KR" altLang="en-US" dirty="0"/>
              <a:t>생성한 </a:t>
            </a:r>
            <a:r>
              <a:rPr lang="en-US" altLang="ko-KR" dirty="0"/>
              <a:t>hello-react </a:t>
            </a:r>
            <a:r>
              <a:rPr lang="ko-KR" altLang="en-US" dirty="0"/>
              <a:t>디렉터리를 엽니다</a:t>
            </a:r>
            <a:r>
              <a:rPr lang="en-US" altLang="ko-KR" dirty="0"/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Explorer</a:t>
            </a:r>
            <a:r>
              <a:rPr lang="ko-KR" altLang="en-US" dirty="0"/>
              <a:t>에서 해당 프로젝트의 </a:t>
            </a:r>
            <a:r>
              <a:rPr lang="en-US" altLang="ko-KR" dirty="0" err="1"/>
              <a:t>src</a:t>
            </a:r>
            <a:r>
              <a:rPr lang="en-US" altLang="ko-KR" dirty="0"/>
              <a:t>/App.js </a:t>
            </a:r>
            <a:r>
              <a:rPr lang="ko-KR" altLang="en-US" dirty="0"/>
              <a:t>파일을 엽니다</a:t>
            </a:r>
            <a:r>
              <a:rPr lang="en-US" altLang="ko-KR" dirty="0"/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App.js </a:t>
            </a:r>
            <a:r>
              <a:rPr lang="ko-KR" altLang="en-US" dirty="0"/>
              <a:t>파일의 코드를 전부 삭제한 후 아래의 코드를 입력한 후 저장합니다</a:t>
            </a:r>
            <a:r>
              <a:rPr lang="en-US" altLang="ko-KR" dirty="0"/>
              <a:t>.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 err="1"/>
              <a:t>리액트</a:t>
            </a:r>
            <a:r>
              <a:rPr lang="ko-KR" altLang="en-US" dirty="0"/>
              <a:t> 서버를 확인합니다</a:t>
            </a:r>
            <a:r>
              <a:rPr lang="en-US" altLang="ko-KR" dirty="0"/>
              <a:t>.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Hello World </a:t>
            </a:r>
            <a:r>
              <a:rPr lang="ko-KR" altLang="en-US" sz="2800" dirty="0"/>
              <a:t>실습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2228119"/>
            <a:ext cx="7105650" cy="419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2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3. JSX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JSX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JSX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472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자바스크립트의 확장 문법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HTML</a:t>
            </a:r>
            <a:r>
              <a:rPr lang="ko-KR" altLang="en-US" dirty="0"/>
              <a:t>과 유사하다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보기 쉽고 익숙하다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7DD4BC-8253-49FE-912A-83E08162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60" y="4254569"/>
            <a:ext cx="2743448" cy="1876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68D8D7-7D13-43F7-A603-4867719C5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60" y="2838975"/>
            <a:ext cx="9099702" cy="771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0B788-BB43-4269-90C9-4470EA62976B}"/>
              </a:ext>
            </a:extLst>
          </p:cNvPr>
          <p:cNvSpPr txBox="1"/>
          <p:nvPr/>
        </p:nvSpPr>
        <p:spPr>
          <a:xfrm>
            <a:off x="944160" y="2404096"/>
            <a:ext cx="30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Javascript</a:t>
            </a:r>
            <a:r>
              <a:rPr lang="ko-KR" altLang="en-US" dirty="0"/>
              <a:t>만 사용한 경우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BB416-B875-43B6-B183-15503263558A}"/>
              </a:ext>
            </a:extLst>
          </p:cNvPr>
          <p:cNvSpPr txBox="1"/>
          <p:nvPr/>
        </p:nvSpPr>
        <p:spPr>
          <a:xfrm>
            <a:off x="944160" y="3860982"/>
            <a:ext cx="306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JSX</a:t>
            </a:r>
            <a:r>
              <a:rPr lang="ko-KR" altLang="en-US" dirty="0"/>
              <a:t>를 사용한 경우</a:t>
            </a:r>
          </a:p>
        </p:txBody>
      </p:sp>
    </p:spTree>
    <p:extLst>
      <p:ext uri="{BB962C8B-B14F-4D97-AF65-F5344CB8AC3E}">
        <p14:creationId xmlns:p14="http://schemas.microsoft.com/office/powerpoint/2010/main" val="1576262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 여러 요소가 있다면 반드시 부모 요소 하나로 감싸야 한다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Virtual DOM</a:t>
            </a:r>
            <a:r>
              <a:rPr lang="ko-KR" altLang="en-US" dirty="0"/>
              <a:t>에서 컴포넌트 변화를 감지해 낼 때 효율적으로 비교할 수 있도록 컴포넌트 내부는 하나의 </a:t>
            </a:r>
            <a:r>
              <a:rPr lang="en-US" altLang="ko-KR" dirty="0"/>
              <a:t>DOM </a:t>
            </a:r>
            <a:r>
              <a:rPr lang="ko-KR" altLang="en-US" dirty="0"/>
              <a:t>트리 구조로 이루어져야 한다는 규칙 때문입니다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C33DFC-BCBD-4B4B-BFB0-A4DBE5CA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845" y="2060902"/>
            <a:ext cx="3446030" cy="17571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730F07-77C4-4E98-B2E3-596ED4937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649" y="1900945"/>
            <a:ext cx="2884056" cy="2077050"/>
          </a:xfrm>
          <a:prstGeom prst="rect">
            <a:avLst/>
          </a:prstGeom>
        </p:spPr>
      </p:pic>
      <p:sp>
        <p:nvSpPr>
          <p:cNvPr id="2" name="오른쪽 화살표 1"/>
          <p:cNvSpPr/>
          <p:nvPr/>
        </p:nvSpPr>
        <p:spPr>
          <a:xfrm>
            <a:off x="5458800" y="2738175"/>
            <a:ext cx="1228725" cy="402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47986" y="3847770"/>
            <a:ext cx="116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오류 발생</a:t>
            </a:r>
          </a:p>
        </p:txBody>
      </p:sp>
    </p:spTree>
    <p:extLst>
      <p:ext uri="{BB962C8B-B14F-4D97-AF65-F5344CB8AC3E}">
        <p14:creationId xmlns:p14="http://schemas.microsoft.com/office/powerpoint/2010/main" val="180262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React v16 </a:t>
            </a:r>
            <a:r>
              <a:rPr lang="ko-KR" altLang="en-US" dirty="0"/>
              <a:t>부터 </a:t>
            </a:r>
            <a:r>
              <a:rPr lang="en-US" altLang="ko-KR" dirty="0"/>
              <a:t>fragment </a:t>
            </a:r>
            <a:r>
              <a:rPr lang="ko-KR" altLang="en-US" dirty="0"/>
              <a:t>태그 사용 가능하다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4AC89-2674-4CE8-999D-D07EA0A0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483" y="2089712"/>
            <a:ext cx="3685142" cy="25881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E6B114C-7ED0-4C94-8388-78303B547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89712"/>
            <a:ext cx="3371850" cy="2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9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JSX</a:t>
            </a:r>
            <a:r>
              <a:rPr lang="ko-KR" altLang="en-US" dirty="0"/>
              <a:t>안에서 자바스크립트 표현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{} </a:t>
            </a:r>
            <a:r>
              <a:rPr lang="ko-KR" altLang="en-US" dirty="0"/>
              <a:t>중괄호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378812-EF19-4F01-B71F-EC491A9BC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26" y="2196390"/>
            <a:ext cx="4265824" cy="33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9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조건부 연산자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JSX </a:t>
            </a:r>
            <a:r>
              <a:rPr lang="ko-KR" altLang="en-US" dirty="0"/>
              <a:t>내부의 자바스크립트 표현식에서는 </a:t>
            </a:r>
            <a:r>
              <a:rPr lang="en-US" altLang="ko-KR" dirty="0"/>
              <a:t>if</a:t>
            </a:r>
            <a:r>
              <a:rPr lang="ko-KR" altLang="en-US" dirty="0"/>
              <a:t>문을 사용할 수 없습니다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삼항연산자를</a:t>
            </a:r>
            <a:r>
              <a:rPr lang="ko-KR" altLang="en-US" dirty="0"/>
              <a:t> 사용해야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1CB214-0BA1-42B0-99BC-F58921C3D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513565"/>
            <a:ext cx="7441362" cy="19727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B85F78-C483-4C42-9ABA-3F54380B9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231" y="2513565"/>
            <a:ext cx="2716120" cy="203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85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JSX </a:t>
            </a:r>
            <a:r>
              <a:rPr lang="ko-KR" altLang="en-US" sz="2800" dirty="0"/>
              <a:t>문법</a:t>
            </a: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AND </a:t>
            </a:r>
            <a:r>
              <a:rPr lang="ko-KR" altLang="en-US" dirty="0"/>
              <a:t>연산자 사용도 가능하다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FC9C8C-1497-45FC-B769-20BF2897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50" y="1750091"/>
            <a:ext cx="5082894" cy="20408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557166-C0BC-4B94-88B5-F34D2C9D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451" y="1832308"/>
            <a:ext cx="2314575" cy="1876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15279F-3612-4EEE-AACD-FBBE9F51C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950" y="4018029"/>
            <a:ext cx="5083822" cy="20515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B25158F-AD7B-4075-8DC9-4848E705B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7451" y="4018028"/>
            <a:ext cx="24003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React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r>
              <a:rPr lang="ko-KR" altLang="en-US" dirty="0"/>
              <a:t> 실습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en-US" altLang="ko-KR" dirty="0"/>
              <a:t>JSX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Form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Components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Router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redux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7586" y="1191986"/>
            <a:ext cx="367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endParaRPr lang="ko-KR" altLang="en-US" sz="1600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5039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4. Props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Props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7167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컴포넌트에는 함께 동작할 데이터가 있어야 합니다</a:t>
            </a:r>
            <a:r>
              <a:rPr lang="en-US" altLang="ko-KR" dirty="0"/>
              <a:t>.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컴포넌트와 데이터를 묶을 수 있는 방법에는 </a:t>
            </a:r>
            <a:r>
              <a:rPr lang="ko-KR" altLang="en-US" dirty="0" err="1"/>
              <a:t>두가지</a:t>
            </a:r>
            <a:r>
              <a:rPr lang="en-US" altLang="ko-KR" dirty="0"/>
              <a:t> ( props, state )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94" y="1954357"/>
            <a:ext cx="7419975" cy="2838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423" y="5231535"/>
            <a:ext cx="11048057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props</a:t>
            </a:r>
            <a:r>
              <a:rPr lang="ko-KR" altLang="en-US" dirty="0"/>
              <a:t>에 있는 데이터는 컴포넌트에 접근할 수 있지만 </a:t>
            </a:r>
            <a:r>
              <a:rPr lang="en-US" altLang="ko-KR" dirty="0"/>
              <a:t>props</a:t>
            </a:r>
            <a:r>
              <a:rPr lang="ko-KR" altLang="en-US" dirty="0"/>
              <a:t>는 변하지 않으며</a:t>
            </a:r>
            <a:r>
              <a:rPr lang="en-US" altLang="ko-KR" dirty="0"/>
              <a:t>, </a:t>
            </a:r>
            <a:r>
              <a:rPr lang="ko-KR" altLang="en-US" dirty="0"/>
              <a:t>상의 </a:t>
            </a:r>
            <a:r>
              <a:rPr lang="ko-KR" altLang="en-US" dirty="0" err="1"/>
              <a:t>하달식이어야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부모가 자식에게 값을 전달한다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56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&lt;Child </a:t>
            </a:r>
            <a:r>
              <a:rPr lang="en-US" altLang="ko-KR" dirty="0">
                <a:solidFill>
                  <a:srgbClr val="FF0000"/>
                </a:solidFill>
              </a:rPr>
              <a:t>value</a:t>
            </a:r>
            <a:r>
              <a:rPr lang="en-US" altLang="ko-KR" dirty="0"/>
              <a:t>="value"/&gt;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: value</a:t>
            </a:r>
            <a:r>
              <a:rPr lang="ko-KR" altLang="en-US" dirty="0"/>
              <a:t>가 </a:t>
            </a:r>
            <a:r>
              <a:rPr lang="en-US" altLang="ko-KR" dirty="0"/>
              <a:t>props</a:t>
            </a:r>
            <a:r>
              <a:rPr lang="ko-KR" altLang="en-US" dirty="0"/>
              <a:t>입니다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457AA-589C-4278-A4DF-DC944612C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78" y="2027528"/>
            <a:ext cx="4523022" cy="2088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3423" y="4495023"/>
            <a:ext cx="110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props</a:t>
            </a:r>
            <a:r>
              <a:rPr lang="ko-KR" altLang="en-US" dirty="0">
                <a:latin typeface="+mn-lt"/>
              </a:rPr>
              <a:t>는 주로 사용할 데이터 중 변동되지 않는 데이터를 다룰 때 사용합니다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Render() </a:t>
            </a:r>
            <a:r>
              <a:rPr lang="ko-KR" altLang="en-US" dirty="0" err="1">
                <a:latin typeface="+mn-lt"/>
              </a:rPr>
              <a:t>메소드의</a:t>
            </a:r>
            <a:r>
              <a:rPr lang="ko-KR" altLang="en-US" dirty="0">
                <a:latin typeface="+mn-lt"/>
              </a:rPr>
              <a:t> 내부에 </a:t>
            </a:r>
            <a:r>
              <a:rPr lang="en-US" altLang="ko-KR" dirty="0">
                <a:latin typeface="+mn-lt"/>
              </a:rPr>
              <a:t>{ </a:t>
            </a:r>
            <a:r>
              <a:rPr lang="en-US" altLang="ko-KR" dirty="0" err="1">
                <a:latin typeface="+mn-lt"/>
              </a:rPr>
              <a:t>this.props.propsName</a:t>
            </a:r>
            <a:r>
              <a:rPr lang="en-US" altLang="ko-KR" dirty="0">
                <a:latin typeface="+mn-lt"/>
              </a:rPr>
              <a:t> } </a:t>
            </a:r>
            <a:r>
              <a:rPr lang="ko-KR" altLang="en-US" dirty="0">
                <a:latin typeface="+mn-lt"/>
              </a:rPr>
              <a:t>형식을 넣고</a:t>
            </a:r>
            <a:r>
              <a:rPr lang="en-US" altLang="ko-KR" dirty="0">
                <a:latin typeface="+mn-lt"/>
              </a:rPr>
              <a:t>,</a:t>
            </a: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+mn-lt"/>
              </a:rPr>
              <a:t>    </a:t>
            </a:r>
            <a:r>
              <a:rPr lang="ko-KR" altLang="en-US" dirty="0">
                <a:latin typeface="+mn-lt"/>
              </a:rPr>
              <a:t>컴포넌트를 사용할 때 </a:t>
            </a:r>
            <a:r>
              <a:rPr lang="en-US" altLang="ko-KR" dirty="0">
                <a:latin typeface="+mn-lt"/>
              </a:rPr>
              <a:t>&lt;&gt; </a:t>
            </a:r>
            <a:r>
              <a:rPr lang="ko-KR" altLang="en-US" dirty="0">
                <a:latin typeface="+mn-lt"/>
              </a:rPr>
              <a:t>괄호 안에 </a:t>
            </a:r>
            <a:r>
              <a:rPr lang="en-US" altLang="ko-KR" dirty="0" err="1">
                <a:latin typeface="+mn-lt"/>
              </a:rPr>
              <a:t>propsName</a:t>
            </a:r>
            <a:r>
              <a:rPr lang="en-US" altLang="ko-KR" dirty="0">
                <a:latin typeface="+mn-lt"/>
              </a:rPr>
              <a:t>=“value”</a:t>
            </a:r>
            <a:r>
              <a:rPr lang="ko-KR" altLang="en-US" dirty="0">
                <a:latin typeface="+mn-lt"/>
              </a:rPr>
              <a:t>를 넣어 값을 설정합니다</a:t>
            </a:r>
            <a:r>
              <a:rPr lang="en-US" altLang="ko-KR" dirty="0">
                <a:latin typeface="+mn-lt"/>
              </a:rPr>
              <a:t>.</a:t>
            </a:r>
          </a:p>
          <a:p>
            <a:pPr marL="285750" lvl="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+mn-lt"/>
              </a:rPr>
              <a:t>props</a:t>
            </a:r>
            <a:r>
              <a:rPr lang="ko-KR" altLang="en-US" dirty="0">
                <a:latin typeface="+mn-lt"/>
              </a:rPr>
              <a:t>의 기본값을 설정할</a:t>
            </a:r>
            <a:r>
              <a:rPr lang="ko-KR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때는 컴포넌트 클래스 하단에 </a:t>
            </a:r>
            <a:r>
              <a:rPr lang="en-US" altLang="ko-KR" dirty="0" err="1">
                <a:latin typeface="+mn-lt"/>
              </a:rPr>
              <a:t>defaultProps</a:t>
            </a:r>
            <a:r>
              <a:rPr lang="ko-KR" altLang="en-US" dirty="0">
                <a:latin typeface="+mn-lt"/>
              </a:rPr>
              <a:t>를 </a:t>
            </a:r>
            <a:r>
              <a:rPr lang="ko-KR" altLang="en-US" dirty="0" err="1">
                <a:latin typeface="+mn-lt"/>
              </a:rPr>
              <a:t>삽입힙니다</a:t>
            </a:r>
            <a:r>
              <a:rPr lang="en-US" altLang="ko-KR" dirty="0">
                <a:latin typeface="+mn-lt"/>
              </a:rPr>
              <a:t>.</a:t>
            </a:r>
            <a:endParaRPr lang="ko-KR" altLang="ko-K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812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89823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props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props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D:\react\props&gt;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D:\react\props&gt;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15834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370118" y="1216383"/>
            <a:ext cx="1025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Props </a:t>
            </a:r>
            <a:r>
              <a:rPr lang="ko-KR" altLang="en-US" b="1" dirty="0"/>
              <a:t>예제 </a:t>
            </a:r>
            <a:r>
              <a:rPr lang="en-US" altLang="ko-KR" b="1" dirty="0"/>
              <a:t>: </a:t>
            </a:r>
            <a:r>
              <a:rPr lang="en-US" altLang="ko-KR" dirty="0"/>
              <a:t>react-tutorial/examples/03-props/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50" y="1709737"/>
            <a:ext cx="4019550" cy="20859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709737"/>
            <a:ext cx="57531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7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Props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398348" y="1163023"/>
            <a:ext cx="1041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</a:t>
            </a:r>
            <a:r>
              <a:rPr lang="ko-KR" altLang="en-US" b="1" dirty="0"/>
              <a:t> 비구조화 할당 문법 </a:t>
            </a:r>
            <a:r>
              <a:rPr lang="en-US" altLang="ko-KR" b="1" dirty="0"/>
              <a:t>: </a:t>
            </a:r>
            <a:r>
              <a:rPr lang="en-US" altLang="ko-KR" dirty="0"/>
              <a:t>react-tutorial/examples/03-props/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731" y="1692268"/>
            <a:ext cx="4238625" cy="2276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23" y="1692268"/>
            <a:ext cx="52768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5. State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State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454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컴포넌트와 데이터를 묶을 수 있는 방법에는 </a:t>
            </a:r>
            <a:r>
              <a:rPr lang="ko-KR" altLang="en-US" dirty="0" err="1"/>
              <a:t>두가지가</a:t>
            </a:r>
            <a:r>
              <a:rPr lang="ko-KR" altLang="en-US" dirty="0"/>
              <a:t> 있는데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 props</a:t>
            </a:r>
            <a:r>
              <a:rPr lang="ko-KR" altLang="en-US" dirty="0"/>
              <a:t>에 이어 나머지 하나가 </a:t>
            </a:r>
            <a:r>
              <a:rPr lang="en-US" altLang="ko-KR" dirty="0"/>
              <a:t>state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props</a:t>
            </a:r>
            <a:r>
              <a:rPr lang="ko-KR" altLang="en-US" dirty="0"/>
              <a:t>와 달리 </a:t>
            </a:r>
            <a:r>
              <a:rPr lang="en-US" altLang="ko-KR" dirty="0"/>
              <a:t>state</a:t>
            </a:r>
            <a:r>
              <a:rPr lang="ko-KR" altLang="en-US" dirty="0"/>
              <a:t>는 선언된 곳에 있는 컴포넌트가 소유한 일종의 오브젝트입니다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</a:t>
            </a:r>
            <a:r>
              <a:rPr lang="ko-KR" altLang="en-US" dirty="0"/>
              <a:t>그 적용 범위는 현재 컴포넌트에 한정됩니다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필요할 때마다 컴포넌트는 그 안에 있는 </a:t>
            </a:r>
            <a:r>
              <a:rPr lang="en-US" altLang="ko-KR" dirty="0"/>
              <a:t>state</a:t>
            </a:r>
            <a:r>
              <a:rPr lang="ko-KR" altLang="en-US" dirty="0"/>
              <a:t>를 초기화하고 업데이트할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19" y="3331602"/>
            <a:ext cx="7686675" cy="28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14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부모컴포넌트의 </a:t>
            </a:r>
            <a:r>
              <a:rPr lang="en-US" altLang="ko-KR" dirty="0"/>
              <a:t>state</a:t>
            </a:r>
            <a:r>
              <a:rPr lang="ko-KR" altLang="en-US" dirty="0"/>
              <a:t>는 보통 자식컴포넌트의 </a:t>
            </a:r>
            <a:r>
              <a:rPr lang="en-US" altLang="ko-KR" dirty="0"/>
              <a:t>props</a:t>
            </a:r>
            <a:r>
              <a:rPr lang="ko-KR" altLang="en-US" dirty="0"/>
              <a:t>가 되는 것으로 </a:t>
            </a:r>
            <a:r>
              <a:rPr lang="ko-KR" altLang="en-US" dirty="0" err="1"/>
              <a:t>끝이납니다</a:t>
            </a:r>
            <a:r>
              <a:rPr lang="en-US" altLang="ko-KR" dirty="0"/>
              <a:t>. state</a:t>
            </a:r>
            <a:r>
              <a:rPr lang="ko-KR" altLang="en-US" dirty="0"/>
              <a:t>가 현재의 범위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/>
              <a:t> 밖으로 전달될 때 그것을 </a:t>
            </a:r>
            <a:r>
              <a:rPr lang="en-US" altLang="ko-KR" dirty="0"/>
              <a:t>props </a:t>
            </a:r>
            <a:r>
              <a:rPr lang="ko-KR" altLang="en-US" dirty="0"/>
              <a:t>처럼 참조합니다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컴포넌트에서 유동적인 데이터를 다룰 때 사용하며 컴포넌트 내부에서 선언하고 내부에서 값 변경이 가능합니다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793423" y="281103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state </a:t>
            </a:r>
            <a:r>
              <a:rPr lang="ko-KR" altLang="en-US" dirty="0"/>
              <a:t>값을 바꾸기 위해서는 </a:t>
            </a:r>
            <a:r>
              <a:rPr lang="en-US" altLang="ko-KR" dirty="0" err="1"/>
              <a:t>setState</a:t>
            </a:r>
            <a:r>
              <a:rPr lang="en-US" altLang="ko-KR" dirty="0"/>
              <a:t>()</a:t>
            </a:r>
            <a:r>
              <a:rPr lang="ko-KR" altLang="en-US" dirty="0"/>
              <a:t>라는 </a:t>
            </a:r>
            <a:r>
              <a:rPr lang="en-US" altLang="ko-KR" dirty="0"/>
              <a:t>API</a:t>
            </a:r>
            <a:r>
              <a:rPr lang="ko-KR" altLang="en-US" dirty="0"/>
              <a:t>를 사용해야 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/>
              <a:t>setState</a:t>
            </a:r>
            <a:r>
              <a:rPr lang="en-US" altLang="ko-KR" dirty="0"/>
              <a:t>()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호출 되면 컴포넌트가 </a:t>
            </a:r>
            <a:r>
              <a:rPr lang="ko-KR" altLang="en-US" dirty="0" err="1"/>
              <a:t>리랜더링</a:t>
            </a:r>
            <a:r>
              <a:rPr lang="ko-KR" altLang="en-US" dirty="0"/>
              <a:t> 되도록 설계되어 있으며</a:t>
            </a:r>
            <a:r>
              <a:rPr lang="en-US" altLang="ko-KR" dirty="0"/>
              <a:t>, </a:t>
            </a:r>
            <a:r>
              <a:rPr lang="ko-KR" altLang="en-US" dirty="0"/>
              <a:t>이는 객체로 전달되는 값만 업데이트를 해줍니다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 err="1"/>
              <a:t>setState</a:t>
            </a:r>
            <a:r>
              <a:rPr lang="en-US" altLang="ko-KR" dirty="0"/>
              <a:t>() </a:t>
            </a:r>
            <a:r>
              <a:rPr lang="ko-KR" altLang="en-US" dirty="0"/>
              <a:t>호출 즉시 </a:t>
            </a:r>
            <a:r>
              <a:rPr lang="en-US" altLang="ko-KR" dirty="0"/>
              <a:t>state</a:t>
            </a:r>
            <a:r>
              <a:rPr lang="ko-KR" altLang="en-US" dirty="0"/>
              <a:t>가 변경되는 것이 아니라 </a:t>
            </a:r>
            <a:r>
              <a:rPr lang="ko-KR" altLang="en-US" dirty="0" err="1"/>
              <a:t>비동기로</a:t>
            </a:r>
            <a:r>
              <a:rPr lang="ko-KR" altLang="en-US" dirty="0"/>
              <a:t> 동작합니다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상태가 변경된 직후에 필요한 작업이 있다면</a:t>
            </a:r>
            <a:r>
              <a:rPr lang="en-US" altLang="ko-KR" dirty="0"/>
              <a:t>, </a:t>
            </a:r>
            <a:r>
              <a:rPr lang="en-US" altLang="ko-KR" dirty="0" err="1"/>
              <a:t>setState</a:t>
            </a:r>
            <a:r>
              <a:rPr lang="en-US" altLang="ko-KR" dirty="0"/>
              <a:t>(</a:t>
            </a:r>
            <a:r>
              <a:rPr lang="en-US" altLang="ko-KR" dirty="0" err="1"/>
              <a:t>nextState</a:t>
            </a:r>
            <a:r>
              <a:rPr lang="en-US" altLang="ko-KR" dirty="0"/>
              <a:t>, callback)</a:t>
            </a:r>
            <a:r>
              <a:rPr lang="ko-KR" altLang="en-US" dirty="0"/>
              <a:t>의</a:t>
            </a:r>
            <a:r>
              <a:rPr lang="en-US" altLang="ko-KR" dirty="0"/>
              <a:t> callback</a:t>
            </a:r>
            <a:r>
              <a:rPr lang="ko-KR" altLang="en-US" dirty="0"/>
              <a:t>을 사용해야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3790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53829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state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state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D:\react\state&gt;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D:\react\state&gt;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3981452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1. </a:t>
            </a:r>
            <a:r>
              <a:rPr lang="ko-KR" altLang="en-US" sz="2800" dirty="0"/>
              <a:t>교육 준비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React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Hello</a:t>
            </a:r>
            <a:r>
              <a:rPr lang="ko-KR" altLang="en-US" dirty="0"/>
              <a:t> </a:t>
            </a:r>
            <a:r>
              <a:rPr lang="en-US" altLang="ko-KR" dirty="0"/>
              <a:t>World</a:t>
            </a:r>
            <a:r>
              <a:rPr lang="ko-KR" altLang="en-US" dirty="0"/>
              <a:t> 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7169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905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State </a:t>
            </a:r>
            <a:r>
              <a:rPr lang="ko-KR" altLang="en-US" b="1" dirty="0"/>
              <a:t>예제 </a:t>
            </a:r>
            <a:r>
              <a:rPr lang="en-US" altLang="ko-KR" b="1" dirty="0"/>
              <a:t>( 1</a:t>
            </a:r>
            <a:r>
              <a:rPr lang="ko-KR" altLang="en-US" b="1" dirty="0"/>
              <a:t>씩 증가 </a:t>
            </a:r>
            <a:r>
              <a:rPr lang="en-US" altLang="ko-KR" b="1" dirty="0"/>
              <a:t>) : </a:t>
            </a:r>
            <a:r>
              <a:rPr lang="en-US" altLang="ko-KR" dirty="0"/>
              <a:t>react-tutorial/examples/04-state/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675" y="1963354"/>
            <a:ext cx="5410200" cy="445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1963354"/>
            <a:ext cx="44577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81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State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53279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</a:t>
            </a:r>
            <a:r>
              <a:rPr lang="en-US" altLang="ko-KR" b="1" dirty="0"/>
              <a:t>State </a:t>
            </a:r>
            <a:r>
              <a:rPr lang="ko-KR" altLang="en-US" b="1" dirty="0"/>
              <a:t>예제 </a:t>
            </a:r>
            <a:r>
              <a:rPr lang="en-US" altLang="ko-KR" b="1" dirty="0"/>
              <a:t>( 1</a:t>
            </a:r>
            <a:r>
              <a:rPr lang="ko-KR" altLang="en-US" b="1" dirty="0"/>
              <a:t>씩 감소 </a:t>
            </a:r>
            <a:r>
              <a:rPr lang="en-US" altLang="ko-KR" b="1" dirty="0"/>
              <a:t>) : </a:t>
            </a:r>
            <a:r>
              <a:rPr lang="en-US" altLang="ko-KR" dirty="0"/>
              <a:t>react-tutorial/examples/04-state/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82" y="1982404"/>
            <a:ext cx="4457700" cy="2628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1982404"/>
            <a:ext cx="5353050" cy="43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55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6. Event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Event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9740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리엑트에서</a:t>
            </a:r>
            <a:r>
              <a:rPr lang="ko-KR" altLang="en-US" dirty="0"/>
              <a:t> 이벤트의 이름은 카멜 표기법으로 사용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예</a:t>
            </a:r>
            <a:r>
              <a:rPr lang="en-US" altLang="ko-KR" dirty="0"/>
              <a:t>) onclick → </a:t>
            </a:r>
            <a:r>
              <a:rPr lang="en-US" altLang="ko-KR" dirty="0" err="1"/>
              <a:t>onClick</a:t>
            </a:r>
            <a:r>
              <a:rPr lang="en-US" altLang="ko-KR" dirty="0"/>
              <a:t>, </a:t>
            </a:r>
            <a:r>
              <a:rPr lang="en-US" altLang="ko-KR" dirty="0" err="1"/>
              <a:t>onchange</a:t>
            </a:r>
            <a:r>
              <a:rPr lang="en-US" altLang="ko-KR" dirty="0"/>
              <a:t> → </a:t>
            </a:r>
            <a:r>
              <a:rPr lang="en-US" altLang="ko-KR" dirty="0" err="1"/>
              <a:t>onChange</a:t>
            </a:r>
            <a:r>
              <a:rPr lang="en-US" altLang="ko-KR" dirty="0"/>
              <a:t>, </a:t>
            </a:r>
            <a:r>
              <a:rPr lang="en-US" altLang="ko-KR" dirty="0" err="1"/>
              <a:t>onmousedown</a:t>
            </a:r>
            <a:r>
              <a:rPr lang="en-US" altLang="ko-KR" dirty="0"/>
              <a:t> → </a:t>
            </a:r>
            <a:r>
              <a:rPr lang="en-US" altLang="ko-KR" dirty="0" err="1"/>
              <a:t>onMouseDown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793422" y="2146590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이벤트에 실행할 자바스크립트 코드를 전달하는 것이 아니고</a:t>
            </a:r>
            <a:r>
              <a:rPr lang="en-US" altLang="ko-KR" dirty="0"/>
              <a:t>, 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함수형태의 값을 전달해야 한다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     </a:t>
            </a:r>
            <a:r>
              <a:rPr lang="ko-KR" altLang="en-US" dirty="0"/>
              <a:t>예</a:t>
            </a:r>
            <a:r>
              <a:rPr lang="en-US" altLang="ko-KR" dirty="0"/>
              <a:t>) &lt;button </a:t>
            </a:r>
            <a:r>
              <a:rPr lang="en-US" altLang="ko-KR" dirty="0" err="1"/>
              <a:t>onClick</a:t>
            </a:r>
            <a:r>
              <a:rPr lang="en-US" altLang="ko-KR" dirty="0"/>
              <a:t>={</a:t>
            </a:r>
            <a:r>
              <a:rPr lang="en-US" altLang="ko-KR" b="1" dirty="0" err="1">
                <a:solidFill>
                  <a:srgbClr val="FF0000"/>
                </a:solidFill>
              </a:rPr>
              <a:t>this.handleIncrease</a:t>
            </a:r>
            <a:r>
              <a:rPr lang="en-US" altLang="ko-KR" dirty="0"/>
              <a:t>}&gt;+&lt;/button&gt;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65458-CA61-4D9B-B263-7DEA3A82AC90}"/>
              </a:ext>
            </a:extLst>
          </p:cNvPr>
          <p:cNvSpPr txBox="1"/>
          <p:nvPr/>
        </p:nvSpPr>
        <p:spPr>
          <a:xfrm>
            <a:off x="793421" y="4636922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DOM</a:t>
            </a:r>
            <a:r>
              <a:rPr lang="ko-KR" altLang="en-US" dirty="0"/>
              <a:t>요소에만 설정할 수 있다</a:t>
            </a:r>
            <a:r>
              <a:rPr lang="en-US" altLang="ko-KR" dirty="0"/>
              <a:t>. Custom Component</a:t>
            </a:r>
            <a:r>
              <a:rPr lang="ko-KR" altLang="en-US" dirty="0"/>
              <a:t>는 </a:t>
            </a:r>
            <a:r>
              <a:rPr lang="en-US" altLang="ko-KR" dirty="0" err="1"/>
              <a:t>onClick</a:t>
            </a:r>
            <a:r>
              <a:rPr lang="ko-KR" altLang="en-US" dirty="0"/>
              <a:t>이벤트가 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 </a:t>
            </a:r>
            <a:r>
              <a:rPr lang="ko-KR" altLang="en-US" dirty="0"/>
              <a:t>설정되는 것이 아니고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 Prop</a:t>
            </a:r>
            <a:r>
              <a:rPr lang="ko-KR" altLang="en-US" dirty="0"/>
              <a:t>에 값이 넘어가는 것이다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793421" y="3290070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만약에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={</a:t>
            </a:r>
            <a:r>
              <a:rPr lang="en-US" altLang="ko-KR" b="1" dirty="0" err="1">
                <a:solidFill>
                  <a:srgbClr val="FF0000"/>
                </a:solidFill>
              </a:rPr>
              <a:t>this.handleIncrease</a:t>
            </a:r>
            <a:r>
              <a:rPr lang="en-US" altLang="ko-KR" b="1" dirty="0">
                <a:solidFill>
                  <a:srgbClr val="FF0000"/>
                </a:solidFill>
              </a:rPr>
              <a:t>()</a:t>
            </a:r>
            <a:r>
              <a:rPr lang="en-US" altLang="ko-KR" dirty="0"/>
              <a:t>} </a:t>
            </a:r>
            <a:r>
              <a:rPr lang="ko-KR" altLang="en-US" dirty="0" err="1"/>
              <a:t>이런식으로</a:t>
            </a:r>
            <a:r>
              <a:rPr lang="ko-KR" altLang="en-US" dirty="0"/>
              <a:t> 하게 된다면</a:t>
            </a:r>
            <a:r>
              <a:rPr lang="en-US" altLang="ko-KR" dirty="0"/>
              <a:t>, </a:t>
            </a:r>
            <a:r>
              <a:rPr lang="ko-KR" altLang="en-US" dirty="0" err="1"/>
              <a:t>렌더링을</a:t>
            </a:r>
            <a:r>
              <a:rPr lang="ko-KR" altLang="en-US" dirty="0"/>
              <a:t> 할 때마다 해당 함수가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 </a:t>
            </a:r>
            <a:r>
              <a:rPr lang="ko-KR" altLang="en-US" dirty="0"/>
              <a:t>호출 됩니다</a:t>
            </a:r>
            <a:r>
              <a:rPr lang="en-US" altLang="ko-KR" dirty="0"/>
              <a:t>. </a:t>
            </a:r>
            <a:r>
              <a:rPr lang="ko-KR" altLang="en-US" dirty="0"/>
              <a:t>그렇게 되면 </a:t>
            </a:r>
            <a:r>
              <a:rPr lang="ko-KR" altLang="en-US" dirty="0" err="1"/>
              <a:t>렌더링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함수호출 </a:t>
            </a:r>
            <a:r>
              <a:rPr lang="en-US" altLang="ko-KR" dirty="0"/>
              <a:t>-&gt; </a:t>
            </a:r>
            <a:r>
              <a:rPr lang="en-US" altLang="ko-KR" dirty="0" err="1"/>
              <a:t>setState</a:t>
            </a:r>
            <a:r>
              <a:rPr lang="en-US" altLang="ko-KR" dirty="0"/>
              <a:t> -&gt; </a:t>
            </a:r>
            <a:r>
              <a:rPr lang="ko-KR" altLang="en-US" dirty="0" err="1"/>
              <a:t>렌더링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함수호출 </a:t>
            </a:r>
            <a:r>
              <a:rPr lang="en-US" altLang="ko-KR" dirty="0"/>
              <a:t>-&gt; </a:t>
            </a:r>
            <a:r>
              <a:rPr lang="ko-KR" altLang="en-US" dirty="0"/>
              <a:t>무한 반복을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2490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 취소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1012497" y="1523013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.  </a:t>
            </a:r>
            <a:r>
              <a:rPr lang="ko-KR" altLang="en-US" dirty="0"/>
              <a:t>자바스크립트에서 </a:t>
            </a:r>
            <a:r>
              <a:rPr lang="en-US" altLang="ko-KR" dirty="0"/>
              <a:t>a </a:t>
            </a:r>
            <a:r>
              <a:rPr lang="ko-KR" altLang="en-US" dirty="0"/>
              <a:t>태그 사용 시</a:t>
            </a:r>
            <a:r>
              <a:rPr lang="en-US" altLang="ko-KR" dirty="0"/>
              <a:t>, </a:t>
            </a:r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/>
              <a:t>이벤트를 사용하면 </a:t>
            </a:r>
            <a:r>
              <a:rPr lang="en-US" altLang="ko-KR" dirty="0" err="1"/>
              <a:t>href</a:t>
            </a:r>
            <a:r>
              <a:rPr lang="ko-KR" altLang="en-US" dirty="0"/>
              <a:t>의 경로로 이동하게 되는데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 </a:t>
            </a:r>
            <a:r>
              <a:rPr lang="ko-KR" altLang="en-US" dirty="0" err="1"/>
              <a:t>리액트에서는</a:t>
            </a:r>
            <a:r>
              <a:rPr lang="ko-KR" altLang="en-US" dirty="0"/>
              <a:t> 이를 방지하고 있습니다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31" y="2242320"/>
            <a:ext cx="9634029" cy="12438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32" y="3648076"/>
            <a:ext cx="7276402" cy="263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2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이벤트 처리 함수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1F36A-8216-49BD-824D-CF3FB8C42C03}"/>
              </a:ext>
            </a:extLst>
          </p:cNvPr>
          <p:cNvSpPr txBox="1"/>
          <p:nvPr/>
        </p:nvSpPr>
        <p:spPr>
          <a:xfrm>
            <a:off x="1012497" y="1523013"/>
            <a:ext cx="1104805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. </a:t>
            </a:r>
            <a:r>
              <a:rPr lang="en-US" altLang="ko-KR" dirty="0" err="1"/>
              <a:t>this.handleClick</a:t>
            </a:r>
            <a:r>
              <a:rPr lang="en-US" altLang="ko-KR" dirty="0"/>
              <a:t> = </a:t>
            </a:r>
            <a:r>
              <a:rPr lang="en-US" altLang="ko-KR" dirty="0" err="1"/>
              <a:t>this.handleClick.bind</a:t>
            </a:r>
            <a:r>
              <a:rPr lang="en-US" altLang="ko-KR" dirty="0"/>
              <a:t>(this); </a:t>
            </a:r>
            <a:r>
              <a:rPr lang="ko-KR" altLang="en-US" dirty="0"/>
              <a:t>구문이 없다면 </a:t>
            </a:r>
            <a:r>
              <a:rPr lang="en-US" altLang="ko-KR" dirty="0" err="1"/>
              <a:t>handleClick</a:t>
            </a:r>
            <a:r>
              <a:rPr lang="en-US" altLang="ko-KR" dirty="0"/>
              <a:t>() </a:t>
            </a:r>
            <a:r>
              <a:rPr lang="ko-KR" altLang="en-US" dirty="0"/>
              <a:t>호출 시 </a:t>
            </a:r>
            <a:r>
              <a:rPr lang="en-US" altLang="ko-KR" dirty="0"/>
              <a:t>this</a:t>
            </a:r>
            <a:r>
              <a:rPr lang="ko-KR" altLang="en-US" dirty="0"/>
              <a:t>는 </a:t>
            </a:r>
            <a:r>
              <a:rPr lang="en-US" altLang="ko-KR" dirty="0"/>
              <a:t>null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. bind </a:t>
            </a:r>
            <a:r>
              <a:rPr lang="ko-KR" altLang="en-US" dirty="0"/>
              <a:t>없이 호출 시 </a:t>
            </a:r>
            <a:r>
              <a:rPr lang="en-US" altLang="ko-KR" dirty="0" err="1"/>
              <a:t>handleClick</a:t>
            </a:r>
            <a:r>
              <a:rPr lang="en-US" altLang="ko-KR" dirty="0"/>
              <a:t>()</a:t>
            </a:r>
            <a:r>
              <a:rPr lang="ko-KR" altLang="en-US" dirty="0"/>
              <a:t>의 </a:t>
            </a:r>
            <a:r>
              <a:rPr lang="en-US" altLang="ko-KR" dirty="0"/>
              <a:t>this</a:t>
            </a:r>
            <a:r>
              <a:rPr lang="ko-KR" altLang="en-US" dirty="0"/>
              <a:t>가 </a:t>
            </a:r>
            <a:r>
              <a:rPr lang="en-US" altLang="ko-KR" dirty="0"/>
              <a:t>null </a:t>
            </a:r>
            <a:r>
              <a:rPr lang="ko-KR" altLang="en-US" dirty="0"/>
              <a:t>혹은 </a:t>
            </a:r>
            <a:r>
              <a:rPr lang="en-US" altLang="ko-KR" dirty="0"/>
              <a:t>undefined </a:t>
            </a:r>
            <a:r>
              <a:rPr lang="ko-KR" altLang="en-US" dirty="0"/>
              <a:t>혹은 </a:t>
            </a:r>
            <a:r>
              <a:rPr lang="en-US" altLang="ko-KR" dirty="0"/>
              <a:t>window</a:t>
            </a:r>
            <a:r>
              <a:rPr lang="ko-KR" altLang="en-US" dirty="0"/>
              <a:t>가 되는 이유는 </a:t>
            </a:r>
            <a:r>
              <a:rPr lang="en-US" altLang="ko-KR" dirty="0"/>
              <a:t>render</a:t>
            </a:r>
            <a:r>
              <a:rPr lang="ko-KR" altLang="en-US" dirty="0"/>
              <a:t>에서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 </a:t>
            </a:r>
            <a:r>
              <a:rPr lang="ko-KR" altLang="en-US" dirty="0"/>
              <a:t> 해당 함수를 호출하기 때문입니다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. </a:t>
            </a:r>
            <a:r>
              <a:rPr lang="ko-KR" altLang="en-US" dirty="0"/>
              <a:t>그렇기 때문에 </a:t>
            </a:r>
            <a:r>
              <a:rPr lang="ko-KR" altLang="en-US" dirty="0" err="1"/>
              <a:t>생성자에서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를 </a:t>
            </a:r>
            <a:r>
              <a:rPr lang="en-US" altLang="ko-KR" dirty="0"/>
              <a:t>bind </a:t>
            </a:r>
            <a:r>
              <a:rPr lang="ko-KR" altLang="en-US" dirty="0"/>
              <a:t>해줘야 해당 컴포넌트의 </a:t>
            </a:r>
            <a:r>
              <a:rPr lang="en-US" altLang="ko-KR" dirty="0"/>
              <a:t>this</a:t>
            </a:r>
            <a:r>
              <a:rPr lang="ko-KR" altLang="en-US" dirty="0"/>
              <a:t>를 사용할 수 있습니다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971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srgbClr val="FF0000"/>
                </a:solidFill>
              </a:rPr>
              <a:t>Clipboard Events</a:t>
            </a:r>
            <a:r>
              <a:rPr lang="en-US" altLang="ko-KR" dirty="0"/>
              <a:t>, Composition Events, Keyboard Events, Focus Events, </a:t>
            </a:r>
            <a:r>
              <a:rPr lang="en-US" altLang="ko-KR" dirty="0">
                <a:solidFill>
                  <a:srgbClr val="FF0000"/>
                </a:solidFill>
              </a:rPr>
              <a:t>Form Events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Mouse Events</a:t>
            </a:r>
            <a:r>
              <a:rPr lang="en-US" altLang="ko-KR" dirty="0"/>
              <a:t>,    Pointer Events, Selection Events, Touch Events, UI Events, Wheel Events, Media Events, Image Events, Animation Events, Transition Events, Other Events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ko-KR" altLang="en-US" dirty="0"/>
              <a:t>참고 </a:t>
            </a:r>
            <a:r>
              <a:rPr lang="en-US" altLang="ko-KR" dirty="0"/>
              <a:t>URL : https://reactjs.org/docs/events.html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560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CA0D4-876B-3F4D-986D-FC71B28911F5}"/>
              </a:ext>
            </a:extLst>
          </p:cNvPr>
          <p:cNvSpPr/>
          <p:nvPr/>
        </p:nvSpPr>
        <p:spPr>
          <a:xfrm>
            <a:off x="401905" y="1953829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event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event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D:\react\event&gt; </a:t>
            </a:r>
            <a:r>
              <a:rPr lang="en-US" altLang="ko-KR" sz="2000" dirty="0" err="1">
                <a:solidFill>
                  <a:schemeClr val="bg1"/>
                </a:solidFill>
                <a:highlight>
                  <a:srgbClr val="000000"/>
                </a:highlight>
              </a:rPr>
              <a:t>npm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 start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D:\react\event&gt;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</p:spTree>
    <p:extLst>
      <p:ext uri="{BB962C8B-B14F-4D97-AF65-F5344CB8AC3E}">
        <p14:creationId xmlns:p14="http://schemas.microsoft.com/office/powerpoint/2010/main" val="4206072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92332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– Form Events ( </a:t>
            </a:r>
            <a:r>
              <a:rPr lang="en-US" altLang="ko-KR" b="1" dirty="0" err="1"/>
              <a:t>onClick</a:t>
            </a:r>
            <a:r>
              <a:rPr lang="en-US" altLang="ko-KR" b="1" dirty="0"/>
              <a:t>, </a:t>
            </a:r>
            <a:r>
              <a:rPr lang="en-US" altLang="ko-KR" b="1" dirty="0" err="1"/>
              <a:t>onDoubleClick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28" y="1907770"/>
            <a:ext cx="6309897" cy="452612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44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054618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– Form Events ( </a:t>
            </a:r>
            <a:r>
              <a:rPr lang="en-US" altLang="ko-KR" b="1" dirty="0" err="1"/>
              <a:t>onChange</a:t>
            </a:r>
            <a:r>
              <a:rPr lang="en-US" altLang="ko-KR" b="1" dirty="0"/>
              <a:t>, </a:t>
            </a:r>
            <a:r>
              <a:rPr lang="en-US" altLang="ko-KR" b="1" dirty="0" err="1"/>
              <a:t>onInput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083" y="1887154"/>
            <a:ext cx="5092078" cy="458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86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 </a:t>
            </a:r>
            <a:r>
              <a:rPr lang="ko-KR" altLang="en-US" sz="2800" dirty="0"/>
              <a:t>란</a:t>
            </a:r>
            <a:r>
              <a:rPr lang="en-US" altLang="ko-KR" sz="2800" dirty="0"/>
              <a:t>?</a:t>
            </a: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 err="1"/>
              <a:t>리액트란</a:t>
            </a:r>
            <a:r>
              <a:rPr lang="ko-KR" altLang="en-US" dirty="0"/>
              <a:t> 무엇인가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3405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sz="2800" dirty="0"/>
              <a:t>Event </a:t>
            </a:r>
            <a:r>
              <a:rPr lang="ko-KR" altLang="en-US" sz="2800" dirty="0"/>
              <a:t>실습</a:t>
            </a:r>
            <a:br>
              <a:rPr lang="en-US" altLang="ko-KR" sz="2800" dirty="0"/>
            </a:br>
            <a:br>
              <a:rPr lang="en-US" altLang="ko-KR" sz="2800" dirty="0"/>
            </a:br>
            <a:endParaRPr lang="en-US" altLang="ko-KR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DA3CA-A45A-2F42-9229-935DDC9F86BD}"/>
              </a:ext>
            </a:extLst>
          </p:cNvPr>
          <p:cNvSpPr txBox="1"/>
          <p:nvPr/>
        </p:nvSpPr>
        <p:spPr>
          <a:xfrm>
            <a:off x="401904" y="1517822"/>
            <a:ext cx="1116401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3.</a:t>
            </a:r>
            <a:r>
              <a:rPr lang="ko-KR" altLang="en-US" b="1" dirty="0"/>
              <a:t> 이벤트 예제 </a:t>
            </a:r>
            <a:r>
              <a:rPr lang="en-US" altLang="ko-KR" b="1" dirty="0"/>
              <a:t>- Clipboard Events ( </a:t>
            </a:r>
            <a:r>
              <a:rPr lang="en-US" altLang="ko-KR" b="1" dirty="0" err="1"/>
              <a:t>onCopy</a:t>
            </a:r>
            <a:r>
              <a:rPr lang="en-US" altLang="ko-KR" b="1" dirty="0"/>
              <a:t>, </a:t>
            </a:r>
            <a:r>
              <a:rPr lang="en-US" altLang="ko-KR" b="1" dirty="0" err="1"/>
              <a:t>onCut</a:t>
            </a:r>
            <a:r>
              <a:rPr lang="en-US" altLang="ko-KR" b="1" dirty="0"/>
              <a:t>, </a:t>
            </a:r>
            <a:r>
              <a:rPr lang="en-US" altLang="ko-KR" b="1" dirty="0" err="1"/>
              <a:t>onPaste</a:t>
            </a:r>
            <a:r>
              <a:rPr lang="en-US" altLang="ko-KR" b="1" dirty="0"/>
              <a:t> ) : </a:t>
            </a:r>
            <a:r>
              <a:rPr lang="en-US" altLang="ko-KR" dirty="0"/>
              <a:t>react-tutorial/examples/05-event/</a:t>
            </a:r>
            <a:r>
              <a:rPr lang="en-US" altLang="ko-KR" dirty="0" err="1"/>
              <a:t>src</a:t>
            </a:r>
            <a:r>
              <a:rPr lang="en-US" altLang="ko-KR" dirty="0"/>
              <a:t>/</a:t>
            </a:r>
            <a:endParaRPr lang="en-US" altLang="ko-KR" b="1" dirty="0"/>
          </a:p>
          <a:p>
            <a:pPr>
              <a:spcBef>
                <a:spcPts val="600"/>
              </a:spcBef>
            </a:pP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47" y="1907770"/>
            <a:ext cx="3867150" cy="24288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1907770"/>
            <a:ext cx="5591175" cy="44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3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7. Form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 err="1"/>
              <a:t>리액트에서</a:t>
            </a:r>
            <a:r>
              <a:rPr lang="ko-KR" altLang="en-US" dirty="0"/>
              <a:t> </a:t>
            </a:r>
            <a:r>
              <a:rPr lang="en-US" altLang="ko-KR" dirty="0"/>
              <a:t>form </a:t>
            </a:r>
            <a:r>
              <a:rPr lang="ko-KR" altLang="en-US" dirty="0"/>
              <a:t>상태를 다루는 방법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form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3165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ko-KR" altLang="en-US" sz="2800" dirty="0" err="1"/>
              <a:t>리액트에서</a:t>
            </a:r>
            <a:r>
              <a:rPr lang="ko-KR" altLang="en-US" sz="2800" dirty="0"/>
              <a:t> </a:t>
            </a:r>
            <a:r>
              <a:rPr lang="en-US" altLang="ko-KR" sz="2800" dirty="0"/>
              <a:t>form </a:t>
            </a:r>
            <a:r>
              <a:rPr lang="ko-KR" altLang="en-US" sz="2800" dirty="0"/>
              <a:t>상태를 다루는 방법</a:t>
            </a:r>
            <a:endParaRPr lang="en-US" altLang="ko-KR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243B4-2411-F64D-B9F6-3F94E74A6D94}"/>
              </a:ext>
            </a:extLst>
          </p:cNvPr>
          <p:cNvSpPr txBox="1"/>
          <p:nvPr/>
        </p:nvSpPr>
        <p:spPr>
          <a:xfrm>
            <a:off x="793423" y="1407487"/>
            <a:ext cx="9692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x-none" sz="1600" dirty="0"/>
              <a:t>HTML Form Element</a:t>
            </a:r>
            <a:r>
              <a:rPr lang="ko-KR" altLang="en-US" sz="1600" dirty="0"/>
              <a:t>는 내부 </a:t>
            </a:r>
            <a:r>
              <a:rPr lang="en-US" altLang="x-none" sz="1600" dirty="0"/>
              <a:t>state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가지고 있어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리액트에서의</a:t>
            </a:r>
            <a:r>
              <a:rPr lang="ko-KR" altLang="en-US" sz="1600" dirty="0"/>
              <a:t> </a:t>
            </a:r>
            <a:r>
              <a:rPr lang="en-US" altLang="x-none" sz="1600" dirty="0"/>
              <a:t>DOM Element</a:t>
            </a:r>
            <a:r>
              <a:rPr lang="ko-KR" altLang="en-US" sz="1600" dirty="0"/>
              <a:t>와 조금 다르게 동작</a:t>
            </a:r>
            <a:endParaRPr lang="en-US" altLang="ko-KR" sz="1600" dirty="0"/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1B1A684-A359-FA4C-9873-66DDC65608C2}"/>
              </a:ext>
            </a:extLst>
          </p:cNvPr>
          <p:cNvCxnSpPr>
            <a:cxnSpLocks/>
          </p:cNvCxnSpPr>
          <p:nvPr/>
        </p:nvCxnSpPr>
        <p:spPr>
          <a:xfrm>
            <a:off x="1381497" y="3075709"/>
            <a:ext cx="942900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F3D118D-7C0C-DF43-B81C-C2915C39256B}"/>
              </a:ext>
            </a:extLst>
          </p:cNvPr>
          <p:cNvGrpSpPr/>
          <p:nvPr/>
        </p:nvGrpSpPr>
        <p:grpSpPr>
          <a:xfrm>
            <a:off x="1654879" y="2256312"/>
            <a:ext cx="8882243" cy="2683823"/>
            <a:chOff x="1113066" y="2256312"/>
            <a:chExt cx="8882243" cy="268382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0558D1E-55C6-234F-879C-13B942160E73}"/>
                </a:ext>
              </a:extLst>
            </p:cNvPr>
            <p:cNvGrpSpPr/>
            <p:nvPr/>
          </p:nvGrpSpPr>
          <p:grpSpPr>
            <a:xfrm>
              <a:off x="1113066" y="2460040"/>
              <a:ext cx="3899309" cy="2264090"/>
              <a:chOff x="1113066" y="2460040"/>
              <a:chExt cx="3899309" cy="226409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92A2D-4336-284B-9806-A0DAC8D55BE5}"/>
                  </a:ext>
                </a:extLst>
              </p:cNvPr>
              <p:cNvSpPr txBox="1"/>
              <p:nvPr/>
            </p:nvSpPr>
            <p:spPr>
              <a:xfrm>
                <a:off x="2432217" y="2460040"/>
                <a:ext cx="126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2000" b="1" dirty="0"/>
                  <a:t>HTML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CD9B0A-EEEB-F242-9564-D8A88A667EE6}"/>
                  </a:ext>
                </a:extLst>
              </p:cNvPr>
              <p:cNvSpPr txBox="1"/>
              <p:nvPr/>
            </p:nvSpPr>
            <p:spPr>
              <a:xfrm>
                <a:off x="1113066" y="3202047"/>
                <a:ext cx="3899309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x-none" sz="1600" dirty="0"/>
                  <a:t>&lt;input&gt;, &lt;</a:t>
                </a:r>
                <a:r>
                  <a:rPr lang="en-US" altLang="x-none" sz="1600" dirty="0" err="1"/>
                  <a:t>textarea</a:t>
                </a:r>
                <a:r>
                  <a:rPr lang="en-US" altLang="x-none" sz="1600" dirty="0"/>
                  <a:t>&gt;, &lt;select&gt; </a:t>
                </a:r>
                <a:r>
                  <a:rPr lang="ko-KR" altLang="en-US" sz="1600" dirty="0"/>
                  <a:t>와 같은 </a:t>
                </a:r>
                <a:r>
                  <a:rPr lang="en-US" altLang="ko-KR" sz="1600" dirty="0"/>
                  <a:t>form </a:t>
                </a:r>
                <a:r>
                  <a:rPr lang="ko-KR" altLang="en-US" sz="1600" dirty="0" err="1"/>
                  <a:t>엘리먼트는</a:t>
                </a:r>
                <a:r>
                  <a:rPr lang="ko-KR" altLang="en-US" sz="1600" dirty="0"/>
                  <a:t> 일반적으로 사용자의 </a:t>
                </a:r>
                <a:r>
                  <a:rPr lang="ko-KR" altLang="en-US" sz="1600" dirty="0" err="1"/>
                  <a:t>입력값을</a:t>
                </a:r>
                <a:r>
                  <a:rPr lang="ko-KR" altLang="en-US" sz="1600" dirty="0"/>
                  <a:t> 기반으로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그들 자체의 상태를 관리하고 업데이트</a:t>
                </a:r>
                <a:endParaRPr lang="en-US" altLang="ko-KR" sz="1600" dirty="0">
                  <a:solidFill>
                    <a:schemeClr val="bg1"/>
                  </a:solidFill>
                  <a:highlight>
                    <a:srgbClr val="808080"/>
                  </a:highlight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BB2CB17-E1B0-2140-979C-133E97082129}"/>
                </a:ext>
              </a:extLst>
            </p:cNvPr>
            <p:cNvGrpSpPr/>
            <p:nvPr/>
          </p:nvGrpSpPr>
          <p:grpSpPr>
            <a:xfrm>
              <a:off x="6096000" y="2460040"/>
              <a:ext cx="3899309" cy="2264090"/>
              <a:chOff x="6096000" y="2460040"/>
              <a:chExt cx="3899309" cy="226409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79B8D-A591-1342-98AD-35DECD5D5DCC}"/>
                  </a:ext>
                </a:extLst>
              </p:cNvPr>
              <p:cNvSpPr txBox="1"/>
              <p:nvPr/>
            </p:nvSpPr>
            <p:spPr>
              <a:xfrm>
                <a:off x="7415150" y="2460040"/>
                <a:ext cx="1261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sz="2000" b="1" dirty="0"/>
                  <a:t>React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86A7F62-C75B-A446-A865-95601688309C}"/>
                  </a:ext>
                </a:extLst>
              </p:cNvPr>
              <p:cNvSpPr txBox="1"/>
              <p:nvPr/>
            </p:nvSpPr>
            <p:spPr>
              <a:xfrm>
                <a:off x="6096000" y="3202047"/>
                <a:ext cx="3899309" cy="1522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ko-KR" altLang="en-US" sz="1600" dirty="0"/>
                  <a:t>변할 수 있는 상태는 일반적으로 컴포넌트의 상태 </a:t>
                </a:r>
                <a:r>
                  <a:rPr lang="ko-KR" altLang="en-US" sz="1600" dirty="0" err="1"/>
                  <a:t>프로퍼티</a:t>
                </a:r>
                <a:r>
                  <a:rPr lang="ko-KR" altLang="en-US" sz="1600" dirty="0"/>
                  <a:t> 내부에 보관되며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오직 </a:t>
                </a:r>
                <a:r>
                  <a:rPr lang="en-US" altLang="ko-KR" sz="1600" dirty="0" err="1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setState</a:t>
                </a:r>
                <a:r>
                  <a:rPr lang="en-US" altLang="ko-KR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() </a:t>
                </a:r>
                <a:r>
                  <a:rPr lang="ko-KR" altLang="en-US" sz="1600" dirty="0">
                    <a:solidFill>
                      <a:schemeClr val="bg1"/>
                    </a:solidFill>
                    <a:highlight>
                      <a:srgbClr val="808080"/>
                    </a:highlight>
                  </a:rPr>
                  <a:t>메서드를 통해서 업데이트</a:t>
                </a:r>
                <a:endParaRPr lang="en-US" altLang="ko-KR" sz="1600" dirty="0">
                  <a:solidFill>
                    <a:schemeClr val="bg1"/>
                  </a:solidFill>
                  <a:highlight>
                    <a:srgbClr val="808080"/>
                  </a:highlight>
                </a:endParaRPr>
              </a:p>
            </p:txBody>
          </p:sp>
        </p:grp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3001AA34-6C55-F94A-8389-04DA62B26889}"/>
                </a:ext>
              </a:extLst>
            </p:cNvPr>
            <p:cNvCxnSpPr/>
            <p:nvPr/>
          </p:nvCxnSpPr>
          <p:spPr>
            <a:xfrm>
              <a:off x="5554188" y="2256312"/>
              <a:ext cx="0" cy="2683823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150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5327F-4330-094B-B27C-BD51544FDAD4}"/>
              </a:ext>
            </a:extLst>
          </p:cNvPr>
          <p:cNvSpPr/>
          <p:nvPr/>
        </p:nvSpPr>
        <p:spPr>
          <a:xfrm>
            <a:off x="401905" y="1989823"/>
            <a:ext cx="6096000" cy="15717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form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form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D:\react\form&gt;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1176A-F1D6-D54F-8012-86D660420BC0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626628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1176A-F1D6-D54F-8012-86D660420BC0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</a:t>
            </a:r>
            <a:r>
              <a:rPr lang="ko-KR" altLang="en-US" b="1" dirty="0"/>
              <a:t> 코드 작성하기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8A4DB18-D26B-0941-911F-E44B3270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157" y="1095109"/>
            <a:ext cx="4789789" cy="5220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6981C9-441F-D049-9B4A-9ACEF8C00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69" y="1095441"/>
            <a:ext cx="440568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9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form </a:t>
            </a:r>
            <a:r>
              <a:rPr lang="ko-KR" altLang="en-US" sz="2800" dirty="0"/>
              <a:t>실습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FBB8EE-0214-9946-9EA2-755F13F71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27" y="1453408"/>
            <a:ext cx="4459601" cy="1883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7E4FC9-42C7-644A-8862-5B9D75296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137" y="3656528"/>
            <a:ext cx="6215927" cy="2221757"/>
          </a:xfrm>
          <a:prstGeom prst="rect">
            <a:avLst/>
          </a:prstGeom>
        </p:spPr>
      </p:pic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849D0D75-1705-C446-A56D-740464C48FAF}"/>
              </a:ext>
            </a:extLst>
          </p:cNvPr>
          <p:cNvCxnSpPr/>
          <p:nvPr/>
        </p:nvCxnSpPr>
        <p:spPr>
          <a:xfrm>
            <a:off x="2838327" y="2826327"/>
            <a:ext cx="2517444" cy="1662545"/>
          </a:xfrm>
          <a:prstGeom prst="bentConnector3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124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8. Components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React Component </a:t>
            </a:r>
            <a:r>
              <a:rPr lang="ko-KR" altLang="en-US" dirty="0"/>
              <a:t>종류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282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란 무엇인가</a:t>
            </a:r>
            <a:r>
              <a:rPr lang="en-US" altLang="ko-KR" sz="2800" dirty="0"/>
              <a:t>?</a:t>
            </a:r>
            <a:br>
              <a:rPr lang="ko-KR" altLang="en-US" sz="2800" dirty="0"/>
            </a:br>
            <a:endParaRPr lang="ko-KR" altLang="en-US" sz="28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4A7EC0-0C91-9E47-BBF7-24DAD79E0FCE}"/>
              </a:ext>
            </a:extLst>
          </p:cNvPr>
          <p:cNvGrpSpPr/>
          <p:nvPr/>
        </p:nvGrpSpPr>
        <p:grpSpPr>
          <a:xfrm>
            <a:off x="951997" y="1842961"/>
            <a:ext cx="10288007" cy="3457172"/>
            <a:chOff x="1424437" y="1640660"/>
            <a:chExt cx="10288007" cy="3457172"/>
          </a:xfrm>
        </p:grpSpPr>
        <p:sp>
          <p:nvSpPr>
            <p:cNvPr id="4" name="TextBox 3"/>
            <p:cNvSpPr txBox="1"/>
            <p:nvPr/>
          </p:nvSpPr>
          <p:spPr>
            <a:xfrm>
              <a:off x="1916154" y="4559223"/>
              <a:ext cx="4631412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하나의 어플리케이션 </a:t>
              </a:r>
              <a:r>
                <a:rPr lang="en-US" altLang="x-none" sz="1200" dirty="0"/>
                <a:t>UI</a:t>
              </a:r>
              <a:r>
                <a:rPr lang="ko-KR" altLang="en-US" sz="1200" dirty="0"/>
                <a:t>는 더 작은 컴포넌트로 쪼개질 수 있으며</a:t>
              </a:r>
              <a:endParaRPr lang="en-US" altLang="ko-KR" sz="1200" dirty="0"/>
            </a:p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각각의 해당하는 코드와 구조</a:t>
              </a:r>
              <a:r>
                <a:rPr lang="en-US" altLang="ko-KR" sz="1200" dirty="0"/>
                <a:t>, </a:t>
              </a:r>
              <a:r>
                <a:rPr lang="en-US" altLang="x-none" sz="1200" dirty="0"/>
                <a:t>API</a:t>
              </a:r>
              <a:r>
                <a:rPr lang="ko-KR" altLang="en-US" sz="1200" dirty="0"/>
                <a:t>가 존재</a:t>
              </a:r>
              <a:endParaRPr lang="en-US" altLang="ko-KR" sz="1400" dirty="0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2CDC3728-E103-904E-B939-CF9A156A66CA}"/>
                </a:ext>
              </a:extLst>
            </p:cNvPr>
            <p:cNvSpPr/>
            <p:nvPr/>
          </p:nvSpPr>
          <p:spPr>
            <a:xfrm>
              <a:off x="1424437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b="1" dirty="0">
                  <a:solidFill>
                    <a:schemeClr val="tx1"/>
                  </a:solidFill>
                </a:rPr>
                <a:t>자생적</a:t>
              </a:r>
              <a:endParaRPr kumimoji="1" lang="x-none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AB6F4C4-A32D-8E46-B536-DF64425812ED}"/>
                </a:ext>
              </a:extLst>
            </p:cNvPr>
            <p:cNvSpPr/>
            <p:nvPr/>
          </p:nvSpPr>
          <p:spPr>
            <a:xfrm>
              <a:off x="5165416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solidFill>
                    <a:schemeClr val="tx1"/>
                  </a:solidFill>
                </a:rPr>
                <a:t>독립적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BE0B838-E87E-7A4A-9FFE-528F418D98F1}"/>
                </a:ext>
              </a:extLst>
            </p:cNvPr>
            <p:cNvSpPr/>
            <p:nvPr/>
          </p:nvSpPr>
          <p:spPr>
            <a:xfrm>
              <a:off x="8906395" y="1640660"/>
              <a:ext cx="1861168" cy="1861168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b="1" dirty="0">
                  <a:solidFill>
                    <a:schemeClr val="tx1"/>
                  </a:solidFill>
                </a:rPr>
                <a:t>재사용</a:t>
              </a:r>
            </a:p>
          </p:txBody>
        </p:sp>
        <p:cxnSp>
          <p:nvCxnSpPr>
            <p:cNvPr id="11" name="꺾인 연결선[E] 10">
              <a:extLst>
                <a:ext uri="{FF2B5EF4-FFF2-40B4-BE49-F238E27FC236}">
                  <a16:creationId xmlns:a16="http://schemas.microsoft.com/office/drawing/2014/main" id="{3EAB273C-F148-044F-AECF-D1DE1F039E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25510" y="1643530"/>
              <a:ext cx="12700" cy="3740979"/>
            </a:xfrm>
            <a:prstGeom prst="bentConnector3">
              <a:avLst>
                <a:gd name="adj1" fmla="val 396637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1E570B24-4DC7-2E4F-95A3-CF9D95B695EA}"/>
                </a:ext>
              </a:extLst>
            </p:cNvPr>
            <p:cNvCxnSpPr>
              <a:cxnSpLocks/>
            </p:cNvCxnSpPr>
            <p:nvPr/>
          </p:nvCxnSpPr>
          <p:spPr>
            <a:xfrm>
              <a:off x="4231860" y="3997465"/>
              <a:ext cx="0" cy="48552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3BE04698-FEE5-AB48-A56F-FE20496BFF0D}"/>
                </a:ext>
              </a:extLst>
            </p:cNvPr>
            <p:cNvCxnSpPr>
              <a:cxnSpLocks/>
            </p:cNvCxnSpPr>
            <p:nvPr/>
          </p:nvCxnSpPr>
          <p:spPr>
            <a:xfrm>
              <a:off x="9836979" y="3511943"/>
              <a:ext cx="0" cy="9063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8B1D9F8-C011-2E4E-9DC9-8C72448C3D75}"/>
                </a:ext>
              </a:extLst>
            </p:cNvPr>
            <p:cNvSpPr txBox="1"/>
            <p:nvPr/>
          </p:nvSpPr>
          <p:spPr>
            <a:xfrm>
              <a:off x="7961513" y="4559222"/>
              <a:ext cx="3750931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ko-KR" altLang="en-US" sz="1200" dirty="0"/>
                <a:t>여러 곳에서 동일한 컴포넌트가 쓰여야 한다면</a:t>
              </a:r>
              <a:endParaRPr lang="en-US" altLang="ko-KR" sz="1200" dirty="0"/>
            </a:p>
            <a:p>
              <a:pPr algn="ctr">
                <a:spcBef>
                  <a:spcPts val="600"/>
                </a:spcBef>
              </a:pPr>
              <a:r>
                <a:rPr lang="en-US" altLang="ko-KR" sz="1200" dirty="0"/>
                <a:t>JSX</a:t>
              </a:r>
              <a:r>
                <a:rPr lang="ko-KR" altLang="en-US" sz="1200" dirty="0"/>
                <a:t> 구문을 이용해 보여지기 바라는 곳마다 명시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6092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의 종류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6027-E6B9-9040-B570-63DC343BF2BC}"/>
              </a:ext>
            </a:extLst>
          </p:cNvPr>
          <p:cNvSpPr txBox="1"/>
          <p:nvPr/>
        </p:nvSpPr>
        <p:spPr>
          <a:xfrm>
            <a:off x="581803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클래스</a:t>
            </a:r>
            <a:r>
              <a:rPr lang="en-US" altLang="ko-KR" b="1" dirty="0"/>
              <a:t>(class)</a:t>
            </a:r>
            <a:r>
              <a:rPr lang="ko-KR" altLang="en-US" b="1" dirty="0"/>
              <a:t> 컴포넌트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FF5F1-71BE-1741-B442-8F32CFCAA736}"/>
              </a:ext>
            </a:extLst>
          </p:cNvPr>
          <p:cNvSpPr txBox="1"/>
          <p:nvPr/>
        </p:nvSpPr>
        <p:spPr>
          <a:xfrm>
            <a:off x="6147859" y="3020287"/>
            <a:ext cx="56335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/>
              <a:t>클래스 컴포넌트는 더 많은 피처</a:t>
            </a:r>
            <a:r>
              <a:rPr lang="en-US" altLang="ko-KR" sz="1400" dirty="0"/>
              <a:t>(features)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제공하며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ko-KR" altLang="en-US" sz="1400" dirty="0"/>
              <a:t>클래스 컴포넌트를 선택하는 주된 이유는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en-US" altLang="ko-KR" sz="1400" dirty="0"/>
              <a:t>state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넣을 수 있다는 점</a:t>
            </a:r>
            <a:endParaRPr lang="en-US" altLang="ko-KR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AA1AF-A5C4-4748-B520-95FDC1CF2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9" b="21570"/>
          <a:stretch/>
        </p:blipFill>
        <p:spPr>
          <a:xfrm>
            <a:off x="6006887" y="1288309"/>
            <a:ext cx="5915481" cy="17319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0FE0E8-8386-3D43-B332-0EA61FFC6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63"/>
          <a:stretch/>
        </p:blipFill>
        <p:spPr>
          <a:xfrm>
            <a:off x="581803" y="2073216"/>
            <a:ext cx="4898010" cy="1490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7FA96E5-D043-A84E-943B-13D14355D20B}"/>
              </a:ext>
            </a:extLst>
          </p:cNvPr>
          <p:cNvSpPr/>
          <p:nvPr/>
        </p:nvSpPr>
        <p:spPr>
          <a:xfrm>
            <a:off x="1597152" y="3744958"/>
            <a:ext cx="1328928" cy="26621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B6BAF-1BA5-154A-8F46-8D03E32825D0}"/>
              </a:ext>
            </a:extLst>
          </p:cNvPr>
          <p:cNvSpPr txBox="1"/>
          <p:nvPr/>
        </p:nvSpPr>
        <p:spPr>
          <a:xfrm>
            <a:off x="581803" y="3744958"/>
            <a:ext cx="71885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altLang="ko-KR" sz="1200" dirty="0"/>
              <a:t>ES6</a:t>
            </a:r>
            <a:r>
              <a:rPr lang="ko-KR" altLang="en-US" sz="1200" dirty="0"/>
              <a:t> 에서는 </a:t>
            </a:r>
            <a:r>
              <a:rPr lang="en-US" altLang="ko-KR" sz="1200" dirty="0" err="1"/>
              <a:t>React.Component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확장</a:t>
            </a:r>
            <a:r>
              <a:rPr lang="en-US" altLang="ko-KR" sz="1200" dirty="0"/>
              <a:t>(extends)</a:t>
            </a:r>
            <a:r>
              <a:rPr lang="ko-KR" altLang="en-US" sz="1200" dirty="0"/>
              <a:t> 하여 </a:t>
            </a:r>
            <a:r>
              <a:rPr lang="en-US" altLang="ko-KR" sz="1200" dirty="0"/>
              <a:t>class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작성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/>
              <a:t>클래스 컴포넌트는 </a:t>
            </a:r>
            <a:r>
              <a:rPr lang="en-US" altLang="ko-KR" sz="1200" dirty="0"/>
              <a:t>state </a:t>
            </a:r>
            <a:r>
              <a:rPr lang="ko-KR" altLang="en-US" sz="1200" dirty="0"/>
              <a:t>없이 존재할 수 있음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en-US" altLang="ko-KR" sz="1200" dirty="0"/>
              <a:t>render() 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React.Component</a:t>
            </a:r>
            <a:r>
              <a:rPr lang="ko-KR" altLang="en-US" sz="1200" dirty="0"/>
              <a:t>의 하위 </a:t>
            </a:r>
            <a:r>
              <a:rPr lang="en-US" altLang="ko-KR" sz="1200" dirty="0"/>
              <a:t>class</a:t>
            </a:r>
            <a:r>
              <a:rPr lang="ko-KR" altLang="en-US" sz="1200" dirty="0"/>
              <a:t>에서 반드시 정의해야 함</a:t>
            </a:r>
            <a:endParaRPr lang="en-US" altLang="ko-KR" sz="1200" dirty="0"/>
          </a:p>
          <a:p>
            <a:pPr marL="171450" indent="-171450">
              <a:spcBef>
                <a:spcPts val="600"/>
              </a:spcBef>
              <a:buFontTx/>
              <a:buChar char="-"/>
            </a:pPr>
            <a:r>
              <a:rPr lang="ko-KR" altLang="en-US" sz="1200" dirty="0"/>
              <a:t>그 외의 메서드들은 선택사항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7307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B173C15-5530-F747-84C5-25E138F912B8}"/>
              </a:ext>
            </a:extLst>
          </p:cNvPr>
          <p:cNvSpPr/>
          <p:nvPr/>
        </p:nvSpPr>
        <p:spPr>
          <a:xfrm>
            <a:off x="6187711" y="5292691"/>
            <a:ext cx="504402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33A6201-B397-1E4E-AF32-BF06C756AD04}"/>
              </a:ext>
            </a:extLst>
          </p:cNvPr>
          <p:cNvSpPr/>
          <p:nvPr/>
        </p:nvSpPr>
        <p:spPr>
          <a:xfrm>
            <a:off x="7185726" y="5292691"/>
            <a:ext cx="501707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CFC8BC0-E023-074C-B9C7-7A6CAB753013}"/>
              </a:ext>
            </a:extLst>
          </p:cNvPr>
          <p:cNvSpPr/>
          <p:nvPr/>
        </p:nvSpPr>
        <p:spPr>
          <a:xfrm>
            <a:off x="5348835" y="5292692"/>
            <a:ext cx="655456" cy="27699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Components </a:t>
            </a:r>
            <a:r>
              <a:rPr lang="ko-KR" altLang="en-US" sz="2800" dirty="0"/>
              <a:t>의 종류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36027-E6B9-9040-B570-63DC343BF2BC}"/>
              </a:ext>
            </a:extLst>
          </p:cNvPr>
          <p:cNvSpPr txBox="1"/>
          <p:nvPr/>
        </p:nvSpPr>
        <p:spPr>
          <a:xfrm>
            <a:off x="581803" y="1517822"/>
            <a:ext cx="429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함수형</a:t>
            </a:r>
            <a:r>
              <a:rPr lang="en-US" altLang="ko-KR" b="1" dirty="0"/>
              <a:t>(functional)</a:t>
            </a:r>
            <a:r>
              <a:rPr lang="ko-KR" altLang="en-US" b="1" dirty="0"/>
              <a:t> 컴포넌트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199617-2970-CA44-80B8-355293565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0" r="48552"/>
          <a:stretch/>
        </p:blipFill>
        <p:spPr>
          <a:xfrm>
            <a:off x="581803" y="2304432"/>
            <a:ext cx="4095384" cy="11425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7FA598-F72C-BF40-B0F5-A3E2CAE4E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3"/>
          <a:stretch/>
        </p:blipFill>
        <p:spPr>
          <a:xfrm>
            <a:off x="5789923" y="1213805"/>
            <a:ext cx="6041356" cy="2480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1FF5F1-71BE-1741-B442-8F32CFCAA736}"/>
              </a:ext>
            </a:extLst>
          </p:cNvPr>
          <p:cNvSpPr txBox="1"/>
          <p:nvPr/>
        </p:nvSpPr>
        <p:spPr>
          <a:xfrm>
            <a:off x="6585438" y="3070032"/>
            <a:ext cx="4466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400" dirty="0"/>
              <a:t>함수형 컴포넌트는 자체가 자바스크립트 함수로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ko-KR" altLang="en-US" sz="1400" dirty="0"/>
              <a:t>데이터를 가진 </a:t>
            </a:r>
            <a:r>
              <a:rPr lang="en-US" altLang="ko-KR" sz="1400" dirty="0"/>
              <a:t>props</a:t>
            </a:r>
            <a:r>
              <a:rPr lang="ko-KR" altLang="en-US" sz="1400" dirty="0"/>
              <a:t> 를 인자로 받고 </a:t>
            </a:r>
            <a:r>
              <a:rPr lang="ko-KR" altLang="en-US" sz="1400" dirty="0" err="1"/>
              <a:t>엘리먼트를</a:t>
            </a:r>
            <a:r>
              <a:rPr lang="ko-KR" altLang="en-US" sz="1400" dirty="0"/>
              <a:t> 반환</a:t>
            </a:r>
            <a:endParaRPr lang="en-US" altLang="ko-KR" sz="1400" dirty="0"/>
          </a:p>
          <a:p>
            <a:pPr algn="ctr">
              <a:spcBef>
                <a:spcPts val="600"/>
              </a:spcBef>
            </a:pPr>
            <a:r>
              <a:rPr lang="en-US" altLang="ko-KR" sz="1400" dirty="0"/>
              <a:t>React v16.8</a:t>
            </a:r>
            <a:r>
              <a:rPr lang="ko-KR" altLang="en-US" sz="1400" dirty="0"/>
              <a:t> 버전부터 </a:t>
            </a:r>
            <a:r>
              <a:rPr lang="en-US" altLang="ko-KR" sz="1400" dirty="0"/>
              <a:t>Hooks</a:t>
            </a:r>
            <a:r>
              <a:rPr lang="ko-KR" altLang="en-US" sz="1400" dirty="0"/>
              <a:t> 추가 </a:t>
            </a:r>
            <a:r>
              <a:rPr lang="en-US" altLang="ko-KR" sz="1400" dirty="0">
                <a:sym typeface="Wingdings" pitchFamily="2" charset="2"/>
              </a:rPr>
              <a:t></a:t>
            </a:r>
            <a:r>
              <a:rPr lang="ko-KR" altLang="en-US" sz="1400" dirty="0">
                <a:sym typeface="Wingdings" pitchFamily="2" charset="2"/>
              </a:rPr>
              <a:t> </a:t>
            </a:r>
            <a:r>
              <a:rPr lang="en-US" altLang="ko-KR" sz="1400" dirty="0">
                <a:sym typeface="Wingdings" pitchFamily="2" charset="2"/>
              </a:rPr>
              <a:t>Class </a:t>
            </a:r>
            <a:r>
              <a:rPr lang="ko-KR" altLang="en-US" sz="1400" dirty="0">
                <a:sym typeface="Wingdings" pitchFamily="2" charset="2"/>
              </a:rPr>
              <a:t>작성 없이 </a:t>
            </a:r>
            <a:r>
              <a:rPr lang="en-US" altLang="ko-KR" sz="1400" dirty="0">
                <a:sym typeface="Wingdings" pitchFamily="2" charset="2"/>
              </a:rPr>
              <a:t>state</a:t>
            </a:r>
            <a:r>
              <a:rPr lang="ko-KR" altLang="en-US" sz="1400" dirty="0" err="1">
                <a:sym typeface="Wingdings" pitchFamily="2" charset="2"/>
              </a:rPr>
              <a:t>를</a:t>
            </a:r>
            <a:r>
              <a:rPr lang="ko-KR" altLang="en-US" sz="1400" dirty="0">
                <a:sym typeface="Wingdings" pitchFamily="2" charset="2"/>
              </a:rPr>
              <a:t> 다룰 수 </a:t>
            </a:r>
            <a:r>
              <a:rPr lang="ko-KR" altLang="en-US" sz="1400" dirty="0" err="1">
                <a:sym typeface="Wingdings" pitchFamily="2" charset="2"/>
              </a:rPr>
              <a:t>있게됨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994BF-EE73-DE40-981F-DAF74F8D567E}"/>
              </a:ext>
            </a:extLst>
          </p:cNvPr>
          <p:cNvSpPr txBox="1"/>
          <p:nvPr/>
        </p:nvSpPr>
        <p:spPr>
          <a:xfrm>
            <a:off x="484698" y="3864284"/>
            <a:ext cx="4466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100" dirty="0"/>
              <a:t>[ES6 arrow </a:t>
            </a:r>
            <a:r>
              <a:rPr lang="ko-KR" altLang="en-US" sz="1100" dirty="0"/>
              <a:t>함수형</a:t>
            </a:r>
            <a:r>
              <a:rPr lang="en-US" altLang="ko-KR" sz="1100" dirty="0"/>
              <a:t>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00E546-80E8-4B48-BDE5-1045A167C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04" y="4109436"/>
            <a:ext cx="4702296" cy="45232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1E0B39-FE42-9141-8C6E-7AE8F8C0E259}"/>
              </a:ext>
            </a:extLst>
          </p:cNvPr>
          <p:cNvSpPr txBox="1"/>
          <p:nvPr/>
        </p:nvSpPr>
        <p:spPr>
          <a:xfrm>
            <a:off x="484698" y="2042822"/>
            <a:ext cx="753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100" dirty="0"/>
              <a:t>[</a:t>
            </a:r>
            <a:r>
              <a:rPr lang="ko-KR" altLang="en-US" sz="1100" dirty="0"/>
              <a:t>기본형</a:t>
            </a:r>
            <a:r>
              <a:rPr lang="en-US" altLang="ko-KR" sz="1100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C71BBD-0459-1F4C-9CC4-386B07F77612}"/>
              </a:ext>
            </a:extLst>
          </p:cNvPr>
          <p:cNvSpPr txBox="1"/>
          <p:nvPr/>
        </p:nvSpPr>
        <p:spPr>
          <a:xfrm>
            <a:off x="3348689" y="5292692"/>
            <a:ext cx="7188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200" dirty="0"/>
              <a:t>Arrow</a:t>
            </a:r>
            <a:r>
              <a:rPr lang="ko-KR" altLang="en-US" sz="1200" dirty="0"/>
              <a:t> 함수를 사용함으로써 </a:t>
            </a:r>
            <a:r>
              <a:rPr lang="en-US" altLang="ko-KR" sz="1200" dirty="0"/>
              <a:t>function </a:t>
            </a:r>
            <a:r>
              <a:rPr lang="ko-KR" altLang="en-US" sz="1200" dirty="0"/>
              <a:t>과 </a:t>
            </a:r>
            <a:r>
              <a:rPr lang="en-US" altLang="ko-KR" sz="1200" dirty="0"/>
              <a:t>return,</a:t>
            </a:r>
            <a:r>
              <a:rPr lang="ko-KR" altLang="en-US" sz="1200" dirty="0"/>
              <a:t> 그리고 중괄호를 빼고 적용할 수 있음</a:t>
            </a:r>
            <a:endParaRPr lang="en-US" altLang="ko-KR" sz="1200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2924C34D-0831-244D-A084-C49DCB198734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>
            <a:off x="2248063" y="4558768"/>
            <a:ext cx="1100626" cy="872425"/>
          </a:xfrm>
          <a:prstGeom prst="bentConnector3">
            <a:avLst>
              <a:gd name="adj1" fmla="val 99848"/>
            </a:avLst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4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</a:t>
            </a:r>
            <a:r>
              <a:rPr lang="ko-KR" altLang="en-US" sz="2800" dirty="0"/>
              <a:t> 설치 순서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Node.js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VS Code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VS Code </a:t>
            </a:r>
            <a:r>
              <a:rPr lang="ko-KR" altLang="en-US" dirty="0"/>
              <a:t>확장 프로그램 설치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Create-react-app</a:t>
            </a:r>
            <a:r>
              <a:rPr lang="ko-KR" altLang="en-US" dirty="0"/>
              <a:t>으로 프로젝트 생성하기</a:t>
            </a:r>
            <a:endParaRPr lang="en-US" altLang="ko-KR" dirty="0"/>
          </a:p>
          <a:p>
            <a:pPr marL="342900" indent="-342900">
              <a:spcBef>
                <a:spcPts val="600"/>
              </a:spcBef>
              <a:buFontTx/>
              <a:buAutoNum type="arabicPeriod"/>
            </a:pPr>
            <a:r>
              <a:rPr lang="ko-KR" altLang="en-US" dirty="0" err="1"/>
              <a:t>리액트</a:t>
            </a:r>
            <a:r>
              <a:rPr lang="ko-KR" altLang="en-US" dirty="0"/>
              <a:t> 개발 전용 서버 구동하기</a:t>
            </a:r>
            <a:endParaRPr lang="en-US" altLang="ko-KR" dirty="0"/>
          </a:p>
          <a:p>
            <a:pPr>
              <a:spcBef>
                <a:spcPts val="600"/>
              </a:spcBef>
            </a:pPr>
            <a:br>
              <a:rPr lang="en-US" altLang="ko-KR" dirty="0"/>
            </a:b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0877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9. Life Cycle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Life Cycle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2375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4C1FB76-3B02-E147-93C3-FE1040A6C995}"/>
              </a:ext>
            </a:extLst>
          </p:cNvPr>
          <p:cNvSpPr/>
          <p:nvPr/>
        </p:nvSpPr>
        <p:spPr>
          <a:xfrm>
            <a:off x="2241469" y="1687138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리렌더링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E2613124-6976-7449-BCB8-63225713244A}"/>
              </a:ext>
            </a:extLst>
          </p:cNvPr>
          <p:cNvSpPr/>
          <p:nvPr/>
        </p:nvSpPr>
        <p:spPr>
          <a:xfrm>
            <a:off x="2241469" y="3250870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업데이트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2BF6332-3F19-694C-AF7E-9A9B260919C0}"/>
              </a:ext>
            </a:extLst>
          </p:cNvPr>
          <p:cNvSpPr/>
          <p:nvPr/>
        </p:nvSpPr>
        <p:spPr>
          <a:xfrm>
            <a:off x="424545" y="4615936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tx1"/>
                </a:solidFill>
              </a:rPr>
              <a:t>마운트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E634B4E-9C95-D443-B52A-F01F9890CA7E}"/>
              </a:ext>
            </a:extLst>
          </p:cNvPr>
          <p:cNvSpPr/>
          <p:nvPr/>
        </p:nvSpPr>
        <p:spPr>
          <a:xfrm>
            <a:off x="4058393" y="4612068"/>
            <a:ext cx="1816924" cy="71252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err="1">
                <a:solidFill>
                  <a:schemeClr val="tx1"/>
                </a:solidFill>
              </a:rPr>
              <a:t>언마운트</a:t>
            </a:r>
            <a:endParaRPr kumimoji="1" lang="x-none" altLang="en-US" b="1" dirty="0">
              <a:solidFill>
                <a:schemeClr val="tx1"/>
              </a:solidFill>
            </a:endParaRPr>
          </a:p>
        </p:txBody>
      </p: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581919C9-3766-294F-88F0-D397388A3DB0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4058393" y="3607130"/>
            <a:ext cx="908462" cy="1004938"/>
          </a:xfrm>
          <a:prstGeom prst="bentConnector2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5F26469D-D03D-C141-9B36-045A82ED905A}"/>
              </a:ext>
            </a:extLst>
          </p:cNvPr>
          <p:cNvCxnSpPr>
            <a:cxnSpLocks/>
            <a:stCxn id="20" idx="0"/>
            <a:endCxn id="19" idx="1"/>
          </p:cNvCxnSpPr>
          <p:nvPr/>
        </p:nvCxnSpPr>
        <p:spPr>
          <a:xfrm rot="5400000" flipH="1" flipV="1">
            <a:off x="1282835" y="3657302"/>
            <a:ext cx="1008806" cy="908462"/>
          </a:xfrm>
          <a:prstGeom prst="bentConnector2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29">
            <a:extLst>
              <a:ext uri="{FF2B5EF4-FFF2-40B4-BE49-F238E27FC236}">
                <a16:creationId xmlns:a16="http://schemas.microsoft.com/office/drawing/2014/main" id="{6EB23555-A610-BF47-A8C7-F15F3648F2A4}"/>
              </a:ext>
            </a:extLst>
          </p:cNvPr>
          <p:cNvCxnSpPr>
            <a:cxnSpLocks/>
          </p:cNvCxnSpPr>
          <p:nvPr/>
        </p:nvCxnSpPr>
        <p:spPr>
          <a:xfrm flipV="1">
            <a:off x="4058393" y="1865268"/>
            <a:ext cx="12700" cy="1563732"/>
          </a:xfrm>
          <a:prstGeom prst="bentConnector3">
            <a:avLst>
              <a:gd name="adj1" fmla="val 5072724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29">
            <a:extLst>
              <a:ext uri="{FF2B5EF4-FFF2-40B4-BE49-F238E27FC236}">
                <a16:creationId xmlns:a16="http://schemas.microsoft.com/office/drawing/2014/main" id="{A4FCD35A-4C35-404C-94D0-133AB45EFC3A}"/>
              </a:ext>
            </a:extLst>
          </p:cNvPr>
          <p:cNvCxnSpPr>
            <a:cxnSpLocks/>
          </p:cNvCxnSpPr>
          <p:nvPr/>
        </p:nvCxnSpPr>
        <p:spPr>
          <a:xfrm flipH="1" flipV="1">
            <a:off x="2235119" y="1865268"/>
            <a:ext cx="12700" cy="1563732"/>
          </a:xfrm>
          <a:prstGeom prst="bentConnector3">
            <a:avLst>
              <a:gd name="adj1" fmla="val 5072724"/>
            </a:avLst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6A7EF71-5806-3B46-9C03-CAF835D6A9E5}"/>
              </a:ext>
            </a:extLst>
          </p:cNvPr>
          <p:cNvSpPr txBox="1"/>
          <p:nvPr/>
        </p:nvSpPr>
        <p:spPr>
          <a:xfrm>
            <a:off x="6089650" y="1687138"/>
            <a:ext cx="5677805" cy="149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/>
              <a:t>마운트</a:t>
            </a:r>
            <a:r>
              <a:rPr lang="ko-KR" altLang="en-US" sz="1400" dirty="0"/>
              <a:t> </a:t>
            </a:r>
            <a:r>
              <a:rPr lang="en-US" altLang="ko-KR" sz="1400" dirty="0"/>
              <a:t>: DOM</a:t>
            </a:r>
            <a:r>
              <a:rPr lang="ko-KR" altLang="en-US" sz="1400" dirty="0"/>
              <a:t>이 생성되고 브라우저상에 컴포넌트가 나타나는 것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/>
              <a:t>업데이트</a:t>
            </a:r>
            <a:r>
              <a:rPr lang="ko-KR" altLang="en-US" sz="1400" dirty="0"/>
              <a:t> </a:t>
            </a:r>
            <a:r>
              <a:rPr lang="en-US" altLang="ko-KR" sz="1400" dirty="0"/>
              <a:t>: Props, State </a:t>
            </a:r>
            <a:r>
              <a:rPr lang="ko-KR" altLang="en-US" sz="1400" dirty="0" err="1"/>
              <a:t>바뀔때</a:t>
            </a:r>
            <a:r>
              <a:rPr lang="en-US" altLang="ko-KR" sz="1400" dirty="0"/>
              <a:t>, </a:t>
            </a:r>
            <a:r>
              <a:rPr lang="ko-KR" altLang="en-US" sz="1400" dirty="0"/>
              <a:t>부모 컴포넌트가 </a:t>
            </a:r>
            <a:r>
              <a:rPr lang="ko-KR" altLang="en-US" sz="1400" dirty="0" err="1"/>
              <a:t>리렌더링될</a:t>
            </a:r>
            <a:r>
              <a:rPr lang="ko-KR" altLang="en-US" sz="1400" dirty="0"/>
              <a:t> 때</a:t>
            </a:r>
            <a:r>
              <a:rPr lang="en-US" altLang="ko-KR" sz="1400" dirty="0"/>
              <a:t>, </a:t>
            </a:r>
            <a:r>
              <a:rPr lang="en-US" altLang="ko-KR" sz="1400" u="sng" dirty="0" err="1"/>
              <a:t>forceUpdate</a:t>
            </a:r>
            <a:r>
              <a:rPr lang="ko-KR" altLang="en-US" sz="1400" dirty="0"/>
              <a:t>로 강제 렌더링을 </a:t>
            </a:r>
            <a:r>
              <a:rPr lang="ko-KR" altLang="en-US" sz="1400" dirty="0" err="1"/>
              <a:t>트리거할</a:t>
            </a:r>
            <a:r>
              <a:rPr lang="ko-KR" altLang="en-US" sz="1400" dirty="0"/>
              <a:t> 때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400" b="1" dirty="0" err="1"/>
              <a:t>언마운트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컴포넌트를 </a:t>
            </a:r>
            <a:r>
              <a:rPr lang="en-US" altLang="ko-KR" sz="1400" dirty="0"/>
              <a:t>DOM</a:t>
            </a:r>
            <a:r>
              <a:rPr lang="ko-KR" altLang="en-US" sz="1400" dirty="0"/>
              <a:t>에서 제거하는 것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D6852B-678F-1048-82DC-64D56FBC7DD8}"/>
              </a:ext>
            </a:extLst>
          </p:cNvPr>
          <p:cNvSpPr txBox="1"/>
          <p:nvPr/>
        </p:nvSpPr>
        <p:spPr>
          <a:xfrm>
            <a:off x="2225840" y="2648036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컴포넌트 정보 업데이트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0A1AB96-BA02-A545-9785-F9EBC5D5F795}"/>
              </a:ext>
            </a:extLst>
          </p:cNvPr>
          <p:cNvSpPr txBox="1"/>
          <p:nvPr/>
        </p:nvSpPr>
        <p:spPr>
          <a:xfrm>
            <a:off x="270969" y="5390555"/>
            <a:ext cx="2124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페이지에 컴포넌트가 나타남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4DC526-6D85-984D-B8B6-6EC715140518}"/>
              </a:ext>
            </a:extLst>
          </p:cNvPr>
          <p:cNvSpPr txBox="1"/>
          <p:nvPr/>
        </p:nvSpPr>
        <p:spPr>
          <a:xfrm>
            <a:off x="3748552" y="5390555"/>
            <a:ext cx="2436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페이지에서 컴포넌트가 사라짐</a:t>
            </a:r>
          </a:p>
        </p:txBody>
      </p:sp>
    </p:spTree>
    <p:extLst>
      <p:ext uri="{BB962C8B-B14F-4D97-AF65-F5344CB8AC3E}">
        <p14:creationId xmlns:p14="http://schemas.microsoft.com/office/powerpoint/2010/main" val="629959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흐름도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7C771E-AA2F-487F-AAB3-EE7D1ECD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294" y="1162627"/>
            <a:ext cx="7858847" cy="52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/>
              <a:t>Constructor()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83061" y="1153681"/>
            <a:ext cx="4479221" cy="219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 </a:t>
            </a:r>
            <a:r>
              <a:rPr lang="ko-KR" altLang="en-US" sz="1600" dirty="0" err="1"/>
              <a:t>생성자</a:t>
            </a:r>
            <a:r>
              <a:rPr lang="ko-KR" altLang="en-US" sz="1600" dirty="0"/>
              <a:t> 함수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컴포넌트가 새로 만들어질 때마다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this.state</a:t>
            </a:r>
            <a:r>
              <a:rPr lang="ko-KR" altLang="en-US" sz="1600" dirty="0"/>
              <a:t> 에 객체를 할당하여</a:t>
            </a:r>
            <a:r>
              <a:rPr lang="en-US" altLang="ko-KR" sz="1600" dirty="0"/>
              <a:t> state </a:t>
            </a:r>
            <a:r>
              <a:rPr lang="ko-KR" altLang="en-US" sz="1600" dirty="0"/>
              <a:t>초기화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인스턴스에 이벤트 처리 메서드를 바인딩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setState</a:t>
            </a:r>
            <a:r>
              <a:rPr lang="en-US" altLang="ko-KR" sz="1600" dirty="0"/>
              <a:t>() </a:t>
            </a:r>
            <a:r>
              <a:rPr lang="ko-KR" altLang="en-US" sz="1600" dirty="0"/>
              <a:t>호출 불가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무한 루프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561DD-7F6B-5F4E-A6A4-AD57A0979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61" y="3800254"/>
            <a:ext cx="3563308" cy="103549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227A4DB-F41A-6E46-B4E3-1574C7AC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02" y="3429000"/>
            <a:ext cx="6108700" cy="177800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78B181CB-2B99-D344-8CBC-4B91BD745F4D}"/>
              </a:ext>
            </a:extLst>
          </p:cNvPr>
          <p:cNvSpPr/>
          <p:nvPr/>
        </p:nvSpPr>
        <p:spPr>
          <a:xfrm>
            <a:off x="4790485" y="4222468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35465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componentDidMount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8599959" cy="167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컴포넌트를 만들고</a:t>
            </a:r>
            <a:r>
              <a:rPr lang="en-US" altLang="ko-KR" sz="1600" dirty="0"/>
              <a:t>, </a:t>
            </a:r>
            <a:r>
              <a:rPr lang="ko-KR" altLang="en-US" sz="1600" dirty="0"/>
              <a:t>첫 렌더링을 다 마친 후 실행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외부 자바스크립트 라이브러리 또는 프레임워크의 함수를 호출하거나 이벤트 등록 등의 비동기 작업을 처리할 때 사용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128640-1DED-6545-A079-48A4F5C17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943774"/>
            <a:ext cx="3739091" cy="9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44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componentDidUpdate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0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 err="1"/>
              <a:t>리렌더링을</a:t>
            </a:r>
            <a:r>
              <a:rPr lang="ko-KR" altLang="en-US" sz="1600" dirty="0"/>
              <a:t> 완료한 후 실행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prevProps</a:t>
            </a:r>
            <a:r>
              <a:rPr lang="en-US" altLang="ko-KR" sz="1600" dirty="0"/>
              <a:t> </a:t>
            </a:r>
            <a:r>
              <a:rPr lang="ko-KR" altLang="en-US" sz="1600" dirty="0"/>
              <a:t>또는 </a:t>
            </a:r>
            <a:r>
              <a:rPr lang="en-US" altLang="ko-KR" sz="1600" dirty="0" err="1"/>
              <a:t>prevState</a:t>
            </a:r>
            <a:r>
              <a:rPr lang="ko-KR" altLang="en-US" sz="1600" dirty="0"/>
              <a:t>를 사용하여 컴포넌트가 이전에 가졌던 데이터를 접근할 수 있음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getSnapshotBeforeUPdate</a:t>
            </a:r>
            <a:r>
              <a:rPr lang="ko-KR" altLang="en-US" sz="1600" dirty="0"/>
              <a:t>에서 </a:t>
            </a:r>
            <a:r>
              <a:rPr lang="ko-KR" altLang="en-US" sz="1600" dirty="0" err="1"/>
              <a:t>리턴한</a:t>
            </a:r>
            <a:r>
              <a:rPr lang="ko-KR" altLang="en-US" sz="1600" dirty="0"/>
              <a:t> 값을 </a:t>
            </a:r>
            <a:r>
              <a:rPr lang="en-US" altLang="ko-KR" sz="1600" dirty="0"/>
              <a:t>snapshot </a:t>
            </a:r>
            <a:r>
              <a:rPr lang="ko-KR" altLang="en-US" sz="1600" dirty="0"/>
              <a:t>값으로 전달 받을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959D57-1A60-A044-90B4-0C177D6F1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984499"/>
            <a:ext cx="5575009" cy="7592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9FC85C-BD4A-434D-B5D6-58B65357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47" y="4268864"/>
            <a:ext cx="5867400" cy="1676400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B7C84050-4C22-664B-81CC-3ACF4ED00EA7}"/>
              </a:ext>
            </a:extLst>
          </p:cNvPr>
          <p:cNvSpPr/>
          <p:nvPr/>
        </p:nvSpPr>
        <p:spPr>
          <a:xfrm rot="2712372">
            <a:off x="4501450" y="3993888"/>
            <a:ext cx="841571" cy="328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5222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componentWillUnmount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06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컴포넌트를 </a:t>
            </a:r>
            <a:r>
              <a:rPr lang="en-US" altLang="ko-KR" sz="1600" dirty="0"/>
              <a:t>DOM</a:t>
            </a:r>
            <a:r>
              <a:rPr lang="ko-KR" altLang="en-US" sz="1600" dirty="0"/>
              <a:t>에서 제거되기 직전에 호출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componentDidMount</a:t>
            </a:r>
            <a:r>
              <a:rPr lang="ko-KR" altLang="en-US" sz="1600" dirty="0"/>
              <a:t>에서 등록한 이벤트</a:t>
            </a:r>
            <a:r>
              <a:rPr lang="en-US" altLang="ko-KR" sz="1600" dirty="0"/>
              <a:t>, </a:t>
            </a:r>
            <a:r>
              <a:rPr lang="ko-KR" altLang="en-US" sz="1600" dirty="0"/>
              <a:t>타이머</a:t>
            </a:r>
            <a:r>
              <a:rPr lang="en-US" altLang="ko-KR" sz="1600" dirty="0"/>
              <a:t>, </a:t>
            </a:r>
            <a:r>
              <a:rPr lang="ko-KR" altLang="en-US" sz="1600" dirty="0"/>
              <a:t>직접 생성한 </a:t>
            </a:r>
            <a:r>
              <a:rPr lang="en-US" altLang="ko-KR" sz="1600" dirty="0"/>
              <a:t>DOM</a:t>
            </a:r>
            <a:r>
              <a:rPr lang="ko-KR" altLang="en-US" sz="1600" dirty="0"/>
              <a:t>이 있다면 여기서 제거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 err="1"/>
              <a:t>setState</a:t>
            </a:r>
            <a:r>
              <a:rPr lang="en-US" altLang="ko-KR" sz="1600" dirty="0"/>
              <a:t>() </a:t>
            </a:r>
            <a:r>
              <a:rPr lang="ko-KR" altLang="en-US" sz="1600" dirty="0"/>
              <a:t>호출하면 안됨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컴포넌트 인스턴스가 마운트 해제되고 나면</a:t>
            </a:r>
            <a:r>
              <a:rPr lang="en-US" altLang="ko-KR" sz="1600" dirty="0">
                <a:sym typeface="Wingdings" pitchFamily="2" charset="2"/>
              </a:rPr>
              <a:t>,</a:t>
            </a:r>
            <a:r>
              <a:rPr lang="ko-KR" altLang="en-US" sz="1600" dirty="0">
                <a:sym typeface="Wingdings" pitchFamily="2" charset="2"/>
              </a:rPr>
              <a:t> 절대로 다시 마운트 되지 않음</a:t>
            </a:r>
            <a:endParaRPr lang="ko-KR" altLang="en-US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9CCB81-5F6B-7147-8E9F-4D5FA317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2839982"/>
            <a:ext cx="4391494" cy="10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86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shouldComponentUpdate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props </a:t>
            </a:r>
            <a:r>
              <a:rPr lang="ko-KR" altLang="en-US" sz="1600" dirty="0"/>
              <a:t>또는 </a:t>
            </a:r>
            <a:r>
              <a:rPr lang="en-US" altLang="ko-KR" sz="1600" dirty="0"/>
              <a:t>state</a:t>
            </a:r>
            <a:r>
              <a:rPr lang="ko-KR" altLang="en-US" sz="1600" dirty="0"/>
              <a:t>를 변경했을 때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리렌더링을</a:t>
            </a:r>
            <a:r>
              <a:rPr lang="ko-KR" altLang="en-US" sz="1600" dirty="0"/>
              <a:t> 시작할지 여부를 지정하는 메서드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메서드에서 </a:t>
            </a:r>
            <a:r>
              <a:rPr lang="en-US" altLang="ko-KR" sz="1600" dirty="0"/>
              <a:t>true, 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리턴해야</a:t>
            </a:r>
            <a:r>
              <a:rPr lang="ko-KR" altLang="en-US" sz="1600" dirty="0"/>
              <a:t> 함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디폴트는 </a:t>
            </a:r>
            <a:r>
              <a:rPr lang="en-US" altLang="ko-KR" sz="1600" dirty="0"/>
              <a:t>true</a:t>
            </a:r>
            <a:r>
              <a:rPr lang="ko-KR" altLang="en-US" sz="1600" dirty="0"/>
              <a:t>를 리턴하고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리턴하면</a:t>
            </a:r>
            <a:r>
              <a:rPr lang="ko-KR" altLang="en-US" sz="1600" dirty="0"/>
              <a:t> 업데이트 과정이 중지됨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성능을 최적화하거나 </a:t>
            </a:r>
            <a:r>
              <a:rPr lang="ko-KR" altLang="en-US" sz="1600" dirty="0" err="1"/>
              <a:t>리렌더링을</a:t>
            </a:r>
            <a:r>
              <a:rPr lang="ko-KR" altLang="en-US" sz="1600" dirty="0"/>
              <a:t> 방지할 때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</a:t>
            </a:r>
            <a:r>
              <a:rPr lang="ko-KR" altLang="en-US" sz="1600" dirty="0" err="1"/>
              <a:t>리턴함</a:t>
            </a:r>
            <a:r>
              <a:rPr lang="en-US" altLang="ko-KR" sz="16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0E4448-7212-D048-8573-993517829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429000"/>
            <a:ext cx="5302577" cy="10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getDerivedStateFromProps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752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v16.3 </a:t>
            </a:r>
            <a:r>
              <a:rPr lang="ko-KR" altLang="en-US" sz="1600" dirty="0"/>
              <a:t>이후에 새로 만들어진 라이프사이클 </a:t>
            </a:r>
            <a:r>
              <a:rPr lang="en-US" altLang="ko-KR" sz="1600" dirty="0"/>
              <a:t>API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최초 </a:t>
            </a:r>
            <a:r>
              <a:rPr lang="ko-KR" altLang="en-US" sz="1600" dirty="0" err="1"/>
              <a:t>마운트될</a:t>
            </a:r>
            <a:r>
              <a:rPr lang="ko-KR" altLang="en-US" sz="1600" dirty="0"/>
              <a:t> 때와 업데이트 될 때 </a:t>
            </a:r>
            <a:r>
              <a:rPr lang="en-US" altLang="ko-KR" sz="1600" dirty="0"/>
              <a:t>render() </a:t>
            </a:r>
            <a:r>
              <a:rPr lang="ko-KR" altLang="en-US" sz="1600" dirty="0"/>
              <a:t>메서드를 호출하기 직전에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state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갱신하기 위한 객체를 반환하거나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null</a:t>
            </a:r>
            <a:r>
              <a:rPr lang="ko-KR" altLang="en-US" sz="1600" dirty="0"/>
              <a:t>을 반환하여 아무것도 갱신하지 않을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this. </a:t>
            </a:r>
            <a:r>
              <a:rPr lang="ko-KR" altLang="en-US" sz="1600" dirty="0"/>
              <a:t>사용 불가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BDD9EE-CD31-2D45-926C-0CC9BEF72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170616"/>
            <a:ext cx="6866941" cy="9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58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getSnapshotBeforeUpdate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860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Render</a:t>
            </a:r>
            <a:r>
              <a:rPr lang="ko-KR" altLang="en-US" sz="1600" dirty="0"/>
              <a:t>에서 만들어진 결과물이 브라우저에 실제로 반영되기 직전에 호출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이 메서드에서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값은 </a:t>
            </a:r>
            <a:r>
              <a:rPr lang="en-US" altLang="ko-KR" sz="1600" dirty="0" err="1"/>
              <a:t>componentDidUpdate</a:t>
            </a:r>
            <a:r>
              <a:rPr lang="ko-KR" altLang="en-US" sz="1600" dirty="0"/>
              <a:t>에서 세번째 파라미터인 </a:t>
            </a:r>
            <a:r>
              <a:rPr lang="en-US" altLang="ko-KR" sz="1600" dirty="0"/>
              <a:t>snapshot </a:t>
            </a:r>
            <a:r>
              <a:rPr lang="ko-KR" altLang="en-US" sz="1600" dirty="0"/>
              <a:t>값으로 전달받을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D8DCEB-8C7F-3C4A-AE1B-712A340A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2920999"/>
            <a:ext cx="7131033" cy="10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React</a:t>
            </a:r>
            <a:r>
              <a:rPr lang="ko-KR" altLang="en-US" sz="2800" dirty="0"/>
              <a:t> 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1. Node.js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https://nodejs.org/ko/download/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Windows Installer</a:t>
            </a:r>
            <a:r>
              <a:rPr lang="ko-KR" altLang="en-US" dirty="0"/>
              <a:t>를 다운로드 받은 후 실행하세요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Cmd</a:t>
            </a:r>
            <a:r>
              <a:rPr lang="ko-KR" altLang="en-US" dirty="0"/>
              <a:t>창에서 </a:t>
            </a:r>
            <a:r>
              <a:rPr lang="en-US" altLang="ko-KR" dirty="0"/>
              <a:t>$ node –v </a:t>
            </a:r>
            <a:r>
              <a:rPr lang="ko-KR" altLang="en-US" dirty="0"/>
              <a:t>명령어로</a:t>
            </a:r>
            <a:r>
              <a:rPr lang="en-US" altLang="ko-KR" dirty="0"/>
              <a:t> </a:t>
            </a:r>
            <a:r>
              <a:rPr lang="ko-KR" altLang="en-US" dirty="0"/>
              <a:t>설치 확인</a:t>
            </a:r>
            <a:endParaRPr lang="en-US" altLang="ko-KR" dirty="0"/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783" y="2104767"/>
            <a:ext cx="5598380" cy="42301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81725" y="4095750"/>
            <a:ext cx="10668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997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getDerivedStateFromError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860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하위의 자손 컴포넌트에서 오류가 발생했을 때 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매개변수로 오류를 전달받고</a:t>
            </a:r>
            <a:r>
              <a:rPr lang="en-US" altLang="ko-KR" sz="1600" dirty="0"/>
              <a:t>,</a:t>
            </a:r>
            <a:r>
              <a:rPr lang="ko-KR" altLang="en-US" sz="1600" dirty="0"/>
              <a:t> 갱신된 </a:t>
            </a:r>
            <a:r>
              <a:rPr lang="en-US" altLang="ko-KR" sz="1600" dirty="0"/>
              <a:t>state</a:t>
            </a:r>
            <a:r>
              <a:rPr lang="ko-KR" altLang="en-US" sz="1600" dirty="0"/>
              <a:t> 값을 반드시 반환해야 함</a:t>
            </a:r>
            <a:endParaRPr lang="en-US" altLang="ko-KR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E5B931-16F1-B94B-AFE7-500B5CE4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2" y="3170616"/>
            <a:ext cx="4290499" cy="860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2D7430-59DB-9849-B4C2-2E18A73A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280" y="2083161"/>
            <a:ext cx="4319126" cy="4239694"/>
          </a:xfrm>
          <a:prstGeom prst="rect">
            <a:avLst/>
          </a:prstGeom>
        </p:spPr>
      </p:pic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84618DE3-9131-2344-978D-38CD5821B46D}"/>
              </a:ext>
            </a:extLst>
          </p:cNvPr>
          <p:cNvSpPr/>
          <p:nvPr/>
        </p:nvSpPr>
        <p:spPr>
          <a:xfrm>
            <a:off x="5598702" y="3505267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75950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</a:t>
            </a:r>
            <a:r>
              <a:rPr lang="en-US" altLang="ko-KR" sz="2800" dirty="0"/>
              <a:t>–</a:t>
            </a:r>
            <a:r>
              <a:rPr lang="ko-KR" altLang="en-US" sz="2800" dirty="0"/>
              <a:t> </a:t>
            </a:r>
            <a:r>
              <a:rPr lang="en-US" altLang="ko-KR" sz="2800" dirty="0" err="1"/>
              <a:t>componentDidCatch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737504-2A74-3D4C-8B98-C1D21E485FA1}"/>
              </a:ext>
            </a:extLst>
          </p:cNvPr>
          <p:cNvSpPr txBox="1"/>
          <p:nvPr/>
        </p:nvSpPr>
        <p:spPr>
          <a:xfrm>
            <a:off x="793423" y="1153681"/>
            <a:ext cx="6562237" cy="1999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ko-KR" altLang="en-US" sz="1600" dirty="0"/>
              <a:t>자식 컴포넌트에서 오류가 발생했을 때</a:t>
            </a:r>
            <a:r>
              <a:rPr lang="en-US" altLang="ko-KR" sz="1600" dirty="0"/>
              <a:t> </a:t>
            </a:r>
            <a:r>
              <a:rPr lang="ko-KR" altLang="en-US" sz="1600" dirty="0"/>
              <a:t>호출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(error: </a:t>
            </a:r>
            <a:r>
              <a:rPr lang="ko-KR" altLang="en-US" sz="1400" dirty="0"/>
              <a:t>발생한 오류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info: </a:t>
            </a:r>
            <a:r>
              <a:rPr lang="ko-KR" altLang="en-US" sz="1400" dirty="0"/>
              <a:t>어떤 컴포넌트가 오류를 </a:t>
            </a:r>
            <a:r>
              <a:rPr lang="ko-KR" altLang="en-US" sz="1400" dirty="0" err="1"/>
              <a:t>발생시켰는지에</a:t>
            </a:r>
            <a:r>
              <a:rPr lang="ko-KR" altLang="en-US" sz="1400" dirty="0"/>
              <a:t> 대한 정보를 포함한 객체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altLang="ko-KR" sz="1600" dirty="0"/>
              <a:t>Commit </a:t>
            </a:r>
            <a:r>
              <a:rPr lang="ko-KR" altLang="en-US" sz="1600" dirty="0"/>
              <a:t>단계에서 호출되므로 부수 효과를 발생시켜도 됨 </a:t>
            </a: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오류 로그 기록 등</a:t>
            </a: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B9BB94-2D45-6047-997F-05E75BFE3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23" y="3541725"/>
            <a:ext cx="4735506" cy="11759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0FAD98-8A20-2943-ACC5-DADB06B7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592" y="1269061"/>
            <a:ext cx="3970089" cy="5043966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6568942A-DFE2-2B48-9098-9E1E439723DF}"/>
              </a:ext>
            </a:extLst>
          </p:cNvPr>
          <p:cNvSpPr/>
          <p:nvPr/>
        </p:nvSpPr>
        <p:spPr>
          <a:xfrm>
            <a:off x="6291362" y="4034159"/>
            <a:ext cx="471797" cy="19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4030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EA6EDF-8CA5-F546-A337-3A9DF47FBC40}"/>
              </a:ext>
            </a:extLst>
          </p:cNvPr>
          <p:cNvSpPr/>
          <p:nvPr/>
        </p:nvSpPr>
        <p:spPr>
          <a:xfrm>
            <a:off x="401905" y="1989823"/>
            <a:ext cx="6096000" cy="15717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create-react-app life-cycle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cd life-cycle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ko-KR" sz="2000" dirty="0"/>
              <a:t>D:\react\life-cycle&gt;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0000"/>
                </a:highlight>
              </a:rPr>
              <a:t>code 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1.</a:t>
            </a:r>
            <a:r>
              <a:rPr lang="ko-KR" altLang="en-US" b="1" dirty="0"/>
              <a:t> 프로젝트 생성하기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760326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index.js</a:t>
            </a:r>
            <a:r>
              <a:rPr lang="ko-KR" altLang="en-US" sz="1400" b="1" dirty="0"/>
              <a:t> 파일 수정</a:t>
            </a:r>
            <a:endParaRPr lang="en-US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2515C4-8DCC-8F4D-956B-03A001C2E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276" y="1848682"/>
            <a:ext cx="8350819" cy="338686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611919-5173-994A-95AC-604262B29D81}"/>
              </a:ext>
            </a:extLst>
          </p:cNvPr>
          <p:cNvSpPr/>
          <p:nvPr/>
        </p:nvSpPr>
        <p:spPr>
          <a:xfrm>
            <a:off x="3439276" y="3429000"/>
            <a:ext cx="6602940" cy="455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33003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/components/</a:t>
            </a:r>
            <a:r>
              <a:rPr lang="en-US" altLang="ko-KR" sz="1400" b="1" dirty="0" err="1"/>
              <a:t>Error.js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파일 생성 후 수정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D99838-F8E5-B34F-975B-8CD89D0A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81" y="1427259"/>
            <a:ext cx="7175529" cy="46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342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F67084-FED7-6F4E-9638-3E927F94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37" y="1148202"/>
            <a:ext cx="5358726" cy="51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668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04BEF7-6D84-6345-840B-4296E9BF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382" y="1133763"/>
            <a:ext cx="5379236" cy="51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20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CB17FC-9CCE-3D4E-AFAC-8327A06B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48" y="1192282"/>
            <a:ext cx="6499703" cy="5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129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A7736-859E-4D42-9CAA-F4BDEB2A53C5}"/>
              </a:ext>
            </a:extLst>
          </p:cNvPr>
          <p:cNvSpPr txBox="1"/>
          <p:nvPr/>
        </p:nvSpPr>
        <p:spPr>
          <a:xfrm>
            <a:off x="401905" y="1517822"/>
            <a:ext cx="463756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b="1" dirty="0"/>
              <a:t>2. </a:t>
            </a:r>
            <a:r>
              <a:rPr lang="ko-KR" altLang="en-US" b="1" dirty="0"/>
              <a:t>코드 작성</a:t>
            </a:r>
            <a:endParaRPr lang="en-US" altLang="ko-KR" b="1" dirty="0"/>
          </a:p>
          <a:p>
            <a:pPr>
              <a:spcBef>
                <a:spcPts val="600"/>
              </a:spcBef>
            </a:pPr>
            <a:r>
              <a:rPr lang="en-US" altLang="ko-KR" sz="1400" b="1" dirty="0"/>
              <a:t>-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/</a:t>
            </a:r>
            <a:r>
              <a:rPr lang="en-US" altLang="ko-KR" sz="1400" b="1" dirty="0" err="1"/>
              <a:t>App.js</a:t>
            </a:r>
            <a:r>
              <a:rPr lang="ko-KR" altLang="en-US" sz="1400" b="1" dirty="0"/>
              <a:t> 파일 수정</a:t>
            </a:r>
            <a:endParaRPr lang="en-US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62677F-E905-D145-9AF1-084F5FC5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61" y="1615447"/>
            <a:ext cx="5235931" cy="45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268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3821573-CCDA-E545-B407-24143B75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466" y="1341435"/>
            <a:ext cx="3134797" cy="47605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2CC210-1C14-3044-9AAC-56F8BB239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72" y="1341434"/>
            <a:ext cx="3440263" cy="47605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3383F-1FE5-A447-BECA-C11B0F41F11D}"/>
              </a:ext>
            </a:extLst>
          </p:cNvPr>
          <p:cNvSpPr txBox="1"/>
          <p:nvPr/>
        </p:nvSpPr>
        <p:spPr>
          <a:xfrm>
            <a:off x="1752272" y="3802645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처음 호출되었을 때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A44E3-000C-DB40-8AAF-B0B5BCD9ABAC}"/>
              </a:ext>
            </a:extLst>
          </p:cNvPr>
          <p:cNvSpPr txBox="1"/>
          <p:nvPr/>
        </p:nvSpPr>
        <p:spPr>
          <a:xfrm>
            <a:off x="6944124" y="3802645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버튼 클릭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03500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2. Yarn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https://classic.yarnpkg.com/en/docs/install#windows-stable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Download Installer </a:t>
            </a:r>
            <a:r>
              <a:rPr lang="ko-KR" altLang="en-US" dirty="0"/>
              <a:t>버튼을 눌러 설치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 프로그램을 </a:t>
            </a:r>
            <a:r>
              <a:rPr lang="ko-KR" altLang="en-US" dirty="0" err="1"/>
              <a:t>내려받은</a:t>
            </a:r>
            <a:r>
              <a:rPr lang="ko-KR" altLang="en-US" dirty="0"/>
              <a:t> 후 실행하세요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Cmd</a:t>
            </a:r>
            <a:r>
              <a:rPr lang="ko-KR" altLang="en-US" dirty="0"/>
              <a:t>창에서 </a:t>
            </a:r>
            <a:r>
              <a:rPr lang="en-US" altLang="ko-KR" dirty="0"/>
              <a:t>$ yarn --version </a:t>
            </a:r>
            <a:r>
              <a:rPr lang="ko-KR" altLang="en-US" dirty="0"/>
              <a:t>명령어로 설치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099" y="2354010"/>
            <a:ext cx="5330752" cy="39597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4676" y="6071909"/>
            <a:ext cx="770483" cy="1967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/>
              <a:t>React</a:t>
            </a:r>
            <a:r>
              <a:rPr lang="en-US" sz="2800"/>
              <a:t> </a:t>
            </a:r>
            <a:r>
              <a:rPr lang="ko-KR" altLang="en-US" sz="2800"/>
              <a:t>설치</a:t>
            </a:r>
            <a:br>
              <a:rPr lang="ko-KR" altLang="en-US" sz="2800"/>
            </a:b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2876929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BCD8AA-AA3A-1D49-B4C4-8F3BFB6A9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18" y="1549518"/>
            <a:ext cx="3929278" cy="43444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Life Cycle</a:t>
            </a:r>
            <a:r>
              <a:rPr lang="ko-KR" altLang="en-US" sz="2800" dirty="0"/>
              <a:t> 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3383F-1FE5-A447-BECA-C11B0F41F11D}"/>
              </a:ext>
            </a:extLst>
          </p:cNvPr>
          <p:cNvSpPr txBox="1"/>
          <p:nvPr/>
        </p:nvSpPr>
        <p:spPr>
          <a:xfrm>
            <a:off x="1072541" y="4155181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숫자가 </a:t>
            </a:r>
            <a:r>
              <a:rPr lang="en-US" altLang="ko-KR" b="1" dirty="0"/>
              <a:t>3</a:t>
            </a:r>
            <a:r>
              <a:rPr lang="ko-KR" altLang="en-US" b="1" dirty="0"/>
              <a:t>일 때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C29CD-5C01-C143-8C2C-565EF6468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208" y="1401332"/>
            <a:ext cx="5545609" cy="4644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A843E-1EC7-F54C-B72B-4C26C8884D4B}"/>
              </a:ext>
            </a:extLst>
          </p:cNvPr>
          <p:cNvSpPr txBox="1"/>
          <p:nvPr/>
        </p:nvSpPr>
        <p:spPr>
          <a:xfrm>
            <a:off x="9535462" y="1216666"/>
            <a:ext cx="221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b="1" dirty="0"/>
              <a:t>숫자가 </a:t>
            </a:r>
            <a:r>
              <a:rPr lang="en-US" altLang="ko-KR" b="1" dirty="0"/>
              <a:t>4</a:t>
            </a:r>
            <a:r>
              <a:rPr lang="ko-KR" altLang="en-US" b="1" dirty="0"/>
              <a:t>일 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191880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10. Router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SPA</a:t>
            </a:r>
            <a:r>
              <a:rPr lang="ko-KR" altLang="en-US" dirty="0"/>
              <a:t>란 </a:t>
            </a:r>
            <a:r>
              <a:rPr lang="en-US" altLang="ko-KR" dirty="0"/>
              <a:t>?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SPA </a:t>
            </a: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12016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</a:t>
            </a:r>
            <a:r>
              <a:rPr lang="ko-KR" altLang="en-US" sz="2800" dirty="0"/>
              <a:t>란 </a:t>
            </a:r>
            <a:r>
              <a:rPr lang="en-US" altLang="ko-KR" sz="2800" dirty="0"/>
              <a:t>?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Single Page Application (</a:t>
            </a:r>
            <a:r>
              <a:rPr lang="ko-KR" altLang="en-US" dirty="0"/>
              <a:t>싱글 페이지 어플리케이션</a:t>
            </a:r>
            <a:r>
              <a:rPr lang="en-US" altLang="ko-KR" dirty="0"/>
              <a:t>)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전통적인 웹 어플리케이션의 구조는 여러 페이지로 구성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최근 웹에서 제공되는 정보가 많아 속도 적인 측면에서 문제 발생하여 </a:t>
            </a:r>
            <a:r>
              <a:rPr lang="ko-KR" altLang="en-US" dirty="0" err="1"/>
              <a:t>캐싱과</a:t>
            </a:r>
            <a:r>
              <a:rPr lang="ko-KR" altLang="en-US" dirty="0"/>
              <a:t> 압축하여 서비스 제공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랜더링을</a:t>
            </a:r>
            <a:r>
              <a:rPr lang="ko-KR" altLang="en-US" dirty="0"/>
              <a:t> 위한 서버 자원이 사용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리액트는</a:t>
            </a:r>
            <a:r>
              <a:rPr lang="ko-KR" altLang="en-US" dirty="0"/>
              <a:t> 뷰 </a:t>
            </a:r>
            <a:r>
              <a:rPr lang="ko-KR" altLang="en-US" dirty="0" err="1"/>
              <a:t>랜더링을</a:t>
            </a:r>
            <a:r>
              <a:rPr lang="ko-KR" altLang="en-US" dirty="0"/>
              <a:t> 유저의 브라우저가 담당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주소에 따라 다른 뷰를 보여주는 것을 라우팅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9531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D:\react&gt; create-react-app 10-router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Creating a new React app in D:\react\10-router.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Installing packages. This might take a couple of minutes.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Happy hacking!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D:\react&gt; cd 10-router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</a:t>
            </a:r>
            <a:r>
              <a:rPr lang="en-US" altLang="ko-KR" dirty="0" err="1"/>
              <a:t>npm</a:t>
            </a:r>
            <a:r>
              <a:rPr lang="en-US" altLang="ko-KR" dirty="0"/>
              <a:t> install</a:t>
            </a:r>
            <a:r>
              <a:rPr lang="ko-KR" altLang="en-US" dirty="0"/>
              <a:t> </a:t>
            </a:r>
            <a:r>
              <a:rPr lang="en-US" altLang="ko-KR" dirty="0"/>
              <a:t>--save react-router-</a:t>
            </a:r>
            <a:r>
              <a:rPr lang="en-US" altLang="ko-KR" dirty="0" err="1"/>
              <a:t>dom</a:t>
            </a: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code 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D:\react\10-router&gt;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C07C94-A7CB-4F86-9E5D-FA116C59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80" y="2205465"/>
            <a:ext cx="4077050" cy="3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38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/AppRouter.js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 React, { Component } from 'react';</a:t>
            </a:r>
            <a:br>
              <a:rPr lang="en-US" altLang="ko-KR" sz="1000" dirty="0"/>
            </a:br>
            <a:r>
              <a:rPr lang="en-US" altLang="ko-KR" sz="1000" dirty="0"/>
              <a:t>import { Route, Link, Switch, </a:t>
            </a:r>
            <a:r>
              <a:rPr lang="en-US" altLang="ko-KR" sz="1000" dirty="0" err="1"/>
              <a:t>withRouter</a:t>
            </a:r>
            <a:r>
              <a:rPr lang="en-US" altLang="ko-KR" sz="1000" dirty="0"/>
              <a:t> } from 'react-router-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  <a:br>
              <a:rPr lang="en-US" altLang="ko-KR" sz="1000" dirty="0"/>
            </a:br>
            <a:r>
              <a:rPr lang="en-US" altLang="ko-KR" sz="1000" dirty="0"/>
              <a:t>import { Home, About, Posts } from './views';</a:t>
            </a:r>
          </a:p>
          <a:p>
            <a:br>
              <a:rPr lang="en-US" altLang="ko-KR" sz="1000" dirty="0"/>
            </a:br>
            <a:r>
              <a:rPr lang="en-US" altLang="ko-KR" sz="1000" dirty="0"/>
              <a:t>class </a:t>
            </a:r>
            <a:r>
              <a:rPr lang="en-US" altLang="ko-KR" sz="1000" dirty="0" err="1"/>
              <a:t>AppRouter</a:t>
            </a:r>
            <a:r>
              <a:rPr lang="en-US" altLang="ko-KR" sz="1000" dirty="0"/>
              <a:t> extends Component {</a:t>
            </a:r>
            <a:br>
              <a:rPr lang="en-US" altLang="ko-KR" sz="1000" dirty="0"/>
            </a:br>
            <a:r>
              <a:rPr lang="en-US" altLang="ko-KR" sz="1000" dirty="0"/>
              <a:t>    render() {</a:t>
            </a:r>
          </a:p>
          <a:p>
            <a:r>
              <a:rPr lang="en-US" altLang="ko-KR" sz="1000" dirty="0"/>
              <a:t>        return (</a:t>
            </a:r>
          </a:p>
          <a:p>
            <a:r>
              <a:rPr lang="en-US" altLang="ko-KR" sz="1000" dirty="0"/>
              <a:t>            &lt;div&gt;</a:t>
            </a:r>
          </a:p>
          <a:p>
            <a:r>
              <a:rPr lang="en-US" altLang="ko-KR" sz="1000" dirty="0"/>
              <a:t>                </a:t>
            </a:r>
          </a:p>
          <a:p>
            <a:r>
              <a:rPr lang="en-US" altLang="ko-KR" sz="1000" dirty="0"/>
              <a:t>                {/* </a:t>
            </a:r>
            <a:r>
              <a:rPr lang="ko-KR" altLang="en-US" sz="1000" dirty="0"/>
              <a:t>라우터 </a:t>
            </a:r>
            <a:r>
              <a:rPr lang="en-US" altLang="ko-KR" sz="1000" dirty="0"/>
              <a:t>Link</a:t>
            </a:r>
            <a:r>
              <a:rPr lang="ko-KR" altLang="en-US" sz="1000" dirty="0"/>
              <a:t>방식  *</a:t>
            </a:r>
            <a:r>
              <a:rPr lang="en-US" altLang="ko-KR" sz="1000" dirty="0"/>
              <a:t>/}</a:t>
            </a:r>
            <a:endParaRPr lang="ko-KR" altLang="en-US" sz="1000" dirty="0"/>
          </a:p>
          <a:p>
            <a:r>
              <a:rPr lang="ko-KR" altLang="en-US" sz="1000" dirty="0"/>
              <a:t>                </a:t>
            </a:r>
            <a:r>
              <a:rPr lang="en-US" altLang="ko-KR" sz="1000" dirty="0"/>
              <a:t>&lt;Link to="/home"&gt;go home&lt;/Link&gt;&lt;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 /&gt;           </a:t>
            </a:r>
          </a:p>
          <a:p>
            <a:r>
              <a:rPr lang="en-US" altLang="ko-KR" sz="1000" dirty="0"/>
              <a:t>                &lt;Link to="/about"&gt;go about&lt;/Link&gt;&lt;</a:t>
            </a:r>
            <a:r>
              <a:rPr lang="en-US" altLang="ko-KR" sz="1000" dirty="0" err="1"/>
              <a:t>br</a:t>
            </a:r>
            <a:r>
              <a:rPr lang="en-US" altLang="ko-KR" sz="1000" dirty="0"/>
              <a:t>/&gt;</a:t>
            </a:r>
          </a:p>
          <a:p>
            <a:r>
              <a:rPr lang="en-US" altLang="ko-KR" sz="1000" dirty="0"/>
              <a:t>                &lt;Link to="/about/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"&gt;go about Parameter&lt;/Link&gt;</a:t>
            </a:r>
          </a:p>
          <a:p>
            <a:r>
              <a:rPr lang="en-US" altLang="ko-KR" sz="1000" dirty="0"/>
              <a:t>                &lt;li&gt;&lt;Link to="/posts"&gt;Posts&lt;/Link&gt;&lt;/li&gt;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     {/* </a:t>
            </a:r>
            <a:r>
              <a:rPr lang="ko-KR" altLang="en-US" sz="1000" dirty="0"/>
              <a:t>라우터 </a:t>
            </a:r>
            <a:r>
              <a:rPr lang="en-US" altLang="ko-KR" sz="1000" dirty="0"/>
              <a:t>history</a:t>
            </a:r>
            <a:r>
              <a:rPr lang="ko-KR" altLang="en-US" sz="1000" dirty="0"/>
              <a:t>방식  *</a:t>
            </a:r>
            <a:r>
              <a:rPr lang="en-US" altLang="ko-KR" sz="1000" dirty="0"/>
              <a:t>/}</a:t>
            </a:r>
            <a:endParaRPr lang="ko-KR" altLang="en-US" sz="1000" dirty="0"/>
          </a:p>
          <a:p>
            <a:r>
              <a:rPr lang="ko-KR" altLang="en-US" sz="1000" dirty="0"/>
              <a:t>                </a:t>
            </a:r>
            <a:r>
              <a:rPr lang="en-US" altLang="ko-KR" sz="1000" dirty="0"/>
              <a:t>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('/home')}}&gt;go home&lt;/button&gt;</a:t>
            </a:r>
          </a:p>
          <a:p>
            <a:r>
              <a:rPr lang="en-US" altLang="ko-KR" sz="1000" dirty="0"/>
              <a:t>        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('/about')}}&gt;go about&lt;/button&gt;</a:t>
            </a:r>
          </a:p>
          <a:p>
            <a:r>
              <a:rPr lang="en-US" altLang="ko-KR" sz="1000" dirty="0"/>
              <a:t>        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={()=&gt;{</a:t>
            </a:r>
            <a:r>
              <a:rPr lang="en-US" altLang="ko-KR" sz="1000" dirty="0" err="1"/>
              <a:t>this.props.history.push</a:t>
            </a:r>
            <a:r>
              <a:rPr lang="en-US" altLang="ko-KR" sz="1000" dirty="0"/>
              <a:t>('/about/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')}}&gt;go about Parameter&lt;/button&gt;</a:t>
            </a:r>
          </a:p>
          <a:p>
            <a:r>
              <a:rPr lang="en-US" altLang="ko-KR" sz="1000" dirty="0"/>
              <a:t>                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              &lt;Route path="/home" component={Home} /&gt;</a:t>
            </a:r>
          </a:p>
          <a:p>
            <a:r>
              <a:rPr lang="en-US" altLang="ko-KR" sz="1000" dirty="0"/>
              <a:t>                &lt;Switch&gt;    </a:t>
            </a:r>
          </a:p>
          <a:p>
            <a:r>
              <a:rPr lang="en-US" altLang="ko-KR" sz="1000" dirty="0"/>
              <a:t>                    &lt;Route path="/about/:name" component={About} /&gt;</a:t>
            </a:r>
          </a:p>
          <a:p>
            <a:r>
              <a:rPr lang="en-US" altLang="ko-KR" sz="1000" dirty="0"/>
              <a:t>                    &lt;Route path="/about" component={About} /&gt;</a:t>
            </a:r>
          </a:p>
          <a:p>
            <a:r>
              <a:rPr lang="en-US" altLang="ko-KR" sz="1000" dirty="0"/>
              <a:t>                &lt;/Switch&gt;</a:t>
            </a:r>
          </a:p>
          <a:p>
            <a:r>
              <a:rPr lang="en-US" altLang="ko-KR" sz="1000" dirty="0"/>
              <a:t>                &lt;Route path="/posts" component={Posts}/&gt;</a:t>
            </a:r>
          </a:p>
          <a:p>
            <a:r>
              <a:rPr lang="en-US" altLang="ko-KR" sz="1000" dirty="0"/>
              <a:t>            &lt;/div&gt;</a:t>
            </a:r>
          </a:p>
          <a:p>
            <a:r>
              <a:rPr lang="en-US" altLang="ko-KR" sz="1000" dirty="0"/>
              <a:t>        );</a:t>
            </a:r>
          </a:p>
          <a:p>
            <a:r>
              <a:rPr lang="en-US" altLang="ko-KR" sz="1000" dirty="0"/>
              <a:t>    }</a:t>
            </a:r>
          </a:p>
          <a:p>
            <a:r>
              <a:rPr lang="en-US" altLang="ko-KR" sz="1000" dirty="0"/>
              <a:t>}</a:t>
            </a:r>
          </a:p>
          <a:p>
            <a:r>
              <a:rPr lang="en-US" altLang="ko-KR" sz="1000" dirty="0"/>
              <a:t>const </a:t>
            </a:r>
            <a:r>
              <a:rPr lang="en-US" altLang="ko-KR" sz="1000" dirty="0" err="1"/>
              <a:t>WithApp</a:t>
            </a:r>
            <a:r>
              <a:rPr lang="en-US" altLang="ko-KR" sz="1000" dirty="0"/>
              <a:t> = </a:t>
            </a:r>
            <a:r>
              <a:rPr lang="en-US" altLang="ko-KR" sz="1000" dirty="0" err="1"/>
              <a:t>withRouter</a:t>
            </a:r>
            <a:r>
              <a:rPr lang="en-US" altLang="ko-KR" sz="1000" dirty="0"/>
              <a:t>(</a:t>
            </a:r>
            <a:r>
              <a:rPr lang="en-US" altLang="ko-KR" sz="1000" dirty="0" err="1"/>
              <a:t>AppRouter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export default </a:t>
            </a:r>
            <a:r>
              <a:rPr lang="en-US" altLang="ko-KR" sz="1000" dirty="0" err="1"/>
              <a:t>WithApp</a:t>
            </a:r>
            <a:r>
              <a:rPr lang="en-US" altLang="ko-KR" sz="10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13652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/views/About.js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About = ({ match 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{match.params.name === '</a:t>
            </a:r>
            <a:r>
              <a:rPr lang="en-US" altLang="ko-KR" sz="1000" dirty="0" err="1"/>
              <a:t>testParameter</a:t>
            </a:r>
            <a:r>
              <a:rPr lang="en-US" altLang="ko-KR" sz="1000" dirty="0"/>
              <a:t>' ? (&lt;h1&gt;About - Parameter : {match.params.name} &lt;/h1&gt;)</a:t>
            </a:r>
          </a:p>
          <a:p>
            <a:r>
              <a:rPr lang="en-US" altLang="ko-KR" sz="1000" dirty="0"/>
              <a:t>                                                   : (&lt;h1&gt;About - Parameter : </a:t>
            </a:r>
            <a:r>
              <a:rPr lang="ko-KR" altLang="en-US" sz="1000" dirty="0"/>
              <a:t>없음 </a:t>
            </a:r>
            <a:r>
              <a:rPr lang="en-US" altLang="ko-KR" sz="1000" dirty="0"/>
              <a:t>&lt;/h1&gt;) }</a:t>
            </a:r>
          </a:p>
          <a:p>
            <a:endParaRPr lang="en-US" altLang="ko-KR" sz="1000" dirty="0"/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About;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934098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/views/Home.js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Home = ()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&lt;h1&gt;Home&lt;/h1&gt;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Home;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082685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/views/Post.js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Post = ({match})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 </a:t>
            </a:r>
            <a:r>
              <a:rPr lang="ko-KR" altLang="en-US" sz="1000" dirty="0"/>
              <a:t>포스트 </a:t>
            </a:r>
            <a:r>
              <a:rPr lang="en-US" altLang="ko-KR" sz="1000" dirty="0"/>
              <a:t>{match.params.id}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Post;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338782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/views/Posts.js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{ Link, Route } from 'react-router-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</a:p>
          <a:p>
            <a:r>
              <a:rPr lang="en-US" altLang="ko-KR" sz="1000" dirty="0"/>
              <a:t>import { Post } from './';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const Posts = ({match}) =&gt; {</a:t>
            </a:r>
          </a:p>
          <a:p>
            <a:r>
              <a:rPr lang="en-US" altLang="ko-KR" sz="1000" dirty="0"/>
              <a:t>    return (</a:t>
            </a:r>
          </a:p>
          <a:p>
            <a:r>
              <a:rPr lang="en-US" altLang="ko-KR" sz="1000" dirty="0"/>
              <a:t>        &lt;div&gt;</a:t>
            </a:r>
          </a:p>
          <a:p>
            <a:r>
              <a:rPr lang="en-US" altLang="ko-KR" sz="1000" dirty="0"/>
              <a:t>           &lt;h2&gt;Post List&lt;/h2&gt; </a:t>
            </a:r>
          </a:p>
          <a:p>
            <a:r>
              <a:rPr lang="en-US" altLang="ko-KR" sz="1000" dirty="0"/>
              <a:t>           &lt;ul&gt;</a:t>
            </a:r>
          </a:p>
          <a:p>
            <a:r>
              <a:rPr lang="en-US" altLang="ko-KR" sz="1000" dirty="0"/>
              <a:t>                &lt;li&gt;&lt;Link to={`${match.url}/1`}&gt;Post #1&lt;/Link&gt;&lt;/li&gt;</a:t>
            </a:r>
          </a:p>
          <a:p>
            <a:r>
              <a:rPr lang="en-US" altLang="ko-KR" sz="1000" dirty="0"/>
              <a:t>                &lt;li&gt;&lt;Link to={`${match.url}/2`}&gt;Post #2&lt;/Link&gt;&lt;/li&gt;</a:t>
            </a:r>
          </a:p>
          <a:p>
            <a:r>
              <a:rPr lang="en-US" altLang="ko-KR" sz="1000" dirty="0"/>
              <a:t>                &lt;li&gt;&lt;Link to={`${match.url}/3`}&gt;Post #3&lt;/Link&gt;&lt;/li&gt;</a:t>
            </a:r>
          </a:p>
          <a:p>
            <a:r>
              <a:rPr lang="en-US" altLang="ko-KR" sz="1000" dirty="0"/>
              <a:t>                &lt;li&gt;&lt;Link to={`${match.url}/4`}&gt;Post #4&lt;/Link&gt;&lt;/li&gt;</a:t>
            </a:r>
          </a:p>
          <a:p>
            <a:r>
              <a:rPr lang="en-US" altLang="ko-KR" sz="1000" dirty="0"/>
              <a:t>           &lt;/ul&gt;</a:t>
            </a:r>
          </a:p>
          <a:p>
            <a:r>
              <a:rPr lang="en-US" altLang="ko-KR" sz="1000" dirty="0"/>
              <a:t>           &lt;Route exact path={match.url} render={()=&gt;(&lt;h3&gt;Please select any post&lt;/h3&gt;)}/&gt;</a:t>
            </a:r>
          </a:p>
          <a:p>
            <a:r>
              <a:rPr lang="en-US" altLang="ko-KR" sz="1000" dirty="0"/>
              <a:t>           &lt;Route path={`${match.url}/:id`} component={Post}/&gt;</a:t>
            </a:r>
          </a:p>
          <a:p>
            <a:r>
              <a:rPr lang="en-US" altLang="ko-KR" sz="1000" dirty="0"/>
              <a:t>        &lt;/div&gt;</a:t>
            </a:r>
          </a:p>
          <a:p>
            <a:r>
              <a:rPr lang="en-US" altLang="ko-KR" sz="1000" dirty="0"/>
              <a:t>    );</a:t>
            </a:r>
          </a:p>
          <a:p>
            <a:r>
              <a:rPr lang="en-US" altLang="ko-KR" sz="1000" dirty="0"/>
              <a:t>};</a:t>
            </a:r>
          </a:p>
          <a:p>
            <a:endParaRPr lang="en-US" altLang="ko-KR" sz="1000" dirty="0"/>
          </a:p>
          <a:p>
            <a:r>
              <a:rPr lang="en-US" altLang="ko-KR" sz="1000" dirty="0"/>
              <a:t>export default Posts;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324366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/views/index.js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export { default as Home } from './Home';</a:t>
            </a:r>
          </a:p>
          <a:p>
            <a:r>
              <a:rPr lang="en-US" altLang="ko-KR" sz="1000" dirty="0"/>
              <a:t>export { default as About } from './About';</a:t>
            </a:r>
          </a:p>
          <a:p>
            <a:r>
              <a:rPr lang="en-US" altLang="ko-KR" sz="1000" dirty="0"/>
              <a:t>export { default as Posts } from './Posts';</a:t>
            </a:r>
          </a:p>
          <a:p>
            <a:r>
              <a:rPr lang="en-US" altLang="ko-KR" sz="1000" dirty="0"/>
              <a:t>export { default as Post } from './Post’;</a:t>
            </a:r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6896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93423" y="1153681"/>
            <a:ext cx="1104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2. VS Code </a:t>
            </a:r>
            <a:r>
              <a:rPr lang="ko-KR" altLang="en-US" dirty="0"/>
              <a:t>설치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https://code.visualstudio.com/Download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/>
              <a:t>Windows </a:t>
            </a:r>
            <a:r>
              <a:rPr lang="ko-KR" altLang="en-US" dirty="0"/>
              <a:t>버튼을 눌러 설치 프로그램을 다운받은 후</a:t>
            </a:r>
            <a:br>
              <a:rPr lang="en-US" altLang="ko-KR" dirty="0"/>
            </a:br>
            <a:r>
              <a:rPr lang="ko-KR" altLang="en-US" dirty="0"/>
              <a:t>   실행하세요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42" y="2077011"/>
            <a:ext cx="6309508" cy="4220336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8" name="직사각형 7"/>
          <p:cNvSpPr/>
          <p:nvPr/>
        </p:nvSpPr>
        <p:spPr>
          <a:xfrm>
            <a:off x="5708822" y="3797643"/>
            <a:ext cx="1433383" cy="1128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0188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/index.js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3423" y="1153681"/>
            <a:ext cx="11048057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ReactDOM</a:t>
            </a:r>
            <a:r>
              <a:rPr lang="en-US" altLang="ko-KR" sz="1000" dirty="0"/>
              <a:t> from 'react-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{ </a:t>
            </a:r>
            <a:r>
              <a:rPr lang="en-US" altLang="ko-KR" sz="1000" b="1" dirty="0" err="1">
                <a:solidFill>
                  <a:srgbClr val="FF0000"/>
                </a:solidFill>
              </a:rPr>
              <a:t>BrowserRouter</a:t>
            </a:r>
            <a:r>
              <a:rPr lang="en-US" altLang="ko-KR" sz="1000" b="1" dirty="0">
                <a:solidFill>
                  <a:srgbClr val="FF0000"/>
                </a:solidFill>
              </a:rPr>
              <a:t> as Router } from 'react-router-</a:t>
            </a:r>
            <a:r>
              <a:rPr lang="en-US" altLang="ko-KR" sz="1000" b="1" dirty="0" err="1">
                <a:solidFill>
                  <a:srgbClr val="FF0000"/>
                </a:solidFill>
              </a:rPr>
              <a:t>dom</a:t>
            </a:r>
            <a:r>
              <a:rPr lang="en-US" altLang="ko-KR" sz="1000" b="1" dirty="0">
                <a:solidFill>
                  <a:srgbClr val="FF0000"/>
                </a:solidFill>
              </a:rPr>
              <a:t>';</a:t>
            </a:r>
          </a:p>
          <a:p>
            <a:r>
              <a:rPr lang="en-US" altLang="ko-KR" sz="1000" dirty="0"/>
              <a:t>import './index.css';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 from './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';</a:t>
            </a:r>
          </a:p>
          <a:p>
            <a:r>
              <a:rPr lang="en-US" altLang="ko-KR" sz="1000" dirty="0"/>
              <a:t>import * as 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 from './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';</a:t>
            </a:r>
          </a:p>
          <a:p>
            <a:endParaRPr lang="en-US" altLang="ko-KR" sz="1000" dirty="0"/>
          </a:p>
          <a:p>
            <a:r>
              <a:rPr lang="en-US" altLang="ko-KR" sz="1000" dirty="0" err="1"/>
              <a:t>ReactDOM.render</a:t>
            </a:r>
            <a:r>
              <a:rPr lang="en-US" altLang="ko-KR" sz="1000" dirty="0"/>
              <a:t>(</a:t>
            </a:r>
          </a:p>
          <a:p>
            <a:r>
              <a:rPr lang="en-US" altLang="ko-KR" sz="1000" dirty="0"/>
              <a:t>  &lt;</a:t>
            </a:r>
            <a:r>
              <a:rPr lang="en-US" altLang="ko-KR" sz="1000" dirty="0" err="1"/>
              <a:t>React.StrictMode</a:t>
            </a:r>
            <a:r>
              <a:rPr lang="en-US" altLang="ko-KR" sz="1000" dirty="0"/>
              <a:t>&gt;</a:t>
            </a:r>
          </a:p>
          <a:p>
            <a:r>
              <a:rPr lang="en-US" altLang="ko-KR" sz="1000" dirty="0"/>
              <a:t>    </a:t>
            </a:r>
            <a:r>
              <a:rPr lang="en-US" altLang="ko-KR" sz="1000" b="1" dirty="0">
                <a:solidFill>
                  <a:srgbClr val="FF0000"/>
                </a:solidFill>
              </a:rPr>
              <a:t>&lt;Router&gt;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      &lt;</a:t>
            </a:r>
            <a:r>
              <a:rPr lang="en-US" altLang="ko-KR" sz="1000" b="1" dirty="0" err="1">
                <a:solidFill>
                  <a:srgbClr val="FF0000"/>
                </a:solidFill>
              </a:rPr>
              <a:t>AppRouter</a:t>
            </a:r>
            <a:r>
              <a:rPr lang="en-US" altLang="ko-KR" sz="1000" b="1" dirty="0">
                <a:solidFill>
                  <a:srgbClr val="FF0000"/>
                </a:solidFill>
              </a:rPr>
              <a:t> /&gt;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    &lt;/Router&gt;</a:t>
            </a:r>
          </a:p>
          <a:p>
            <a:r>
              <a:rPr lang="en-US" altLang="ko-KR" sz="1000" dirty="0"/>
              <a:t>  &lt;/</a:t>
            </a:r>
            <a:r>
              <a:rPr lang="en-US" altLang="ko-KR" sz="1000" dirty="0" err="1"/>
              <a:t>React.StrictMode</a:t>
            </a:r>
            <a:r>
              <a:rPr lang="en-US" altLang="ko-KR" sz="1000" dirty="0"/>
              <a:t>&gt;,</a:t>
            </a:r>
          </a:p>
          <a:p>
            <a:r>
              <a:rPr lang="en-US" altLang="ko-KR" sz="1000" dirty="0"/>
              <a:t>  </a:t>
            </a:r>
            <a:r>
              <a:rPr lang="en-US" altLang="ko-KR" sz="1000" dirty="0" err="1"/>
              <a:t>document.getElementById</a:t>
            </a:r>
            <a:r>
              <a:rPr lang="en-US" altLang="ko-KR" sz="1000" dirty="0"/>
              <a:t>('root')</a:t>
            </a:r>
          </a:p>
          <a:p>
            <a:r>
              <a:rPr lang="en-US" altLang="ko-KR" sz="1000" dirty="0"/>
              <a:t>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If you want your app to work offline and load faster, you can change</a:t>
            </a:r>
          </a:p>
          <a:p>
            <a:r>
              <a:rPr lang="en-US" altLang="ko-KR" sz="1000" dirty="0"/>
              <a:t>// unregister() to register() below. Note this comes with some pitfalls.</a:t>
            </a:r>
          </a:p>
          <a:p>
            <a:r>
              <a:rPr lang="en-US" altLang="ko-KR" sz="1000" dirty="0"/>
              <a:t>// Learn more about service workers: https://bit.ly/CRA-PWA</a:t>
            </a:r>
          </a:p>
          <a:p>
            <a:r>
              <a:rPr lang="en-US" altLang="ko-KR" sz="1000" dirty="0" err="1"/>
              <a:t>serviceWorker.unregister</a:t>
            </a:r>
            <a:r>
              <a:rPr lang="en-US" altLang="ko-KR" sz="1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86945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SPA </a:t>
            </a:r>
            <a:r>
              <a:rPr lang="ko-KR" altLang="en-US" sz="2800" dirty="0"/>
              <a:t>실습 </a:t>
            </a:r>
            <a:r>
              <a:rPr lang="en-US" altLang="ko-KR" sz="2800" dirty="0"/>
              <a:t>- </a:t>
            </a:r>
            <a:r>
              <a:rPr lang="ko-KR" altLang="en-US" sz="2800" dirty="0"/>
              <a:t>결과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A41939-D474-4A24-910D-54628681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339006"/>
            <a:ext cx="3467100" cy="1847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32127C-21A2-44C8-8070-CBE8C256D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82" y="2943924"/>
            <a:ext cx="4457700" cy="2647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DEEC16-B3B1-4C6D-A587-05C840F46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121" y="1134174"/>
            <a:ext cx="4019550" cy="2981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0A41C0C-0DA9-41C4-8620-F78830350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831" y="3582099"/>
            <a:ext cx="5524500" cy="23431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8BCFCA-E599-4652-B515-53F0B3AF0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975" y="2458149"/>
            <a:ext cx="36290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2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11. Redux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05126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dirty="0"/>
              <a:t>Redux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dirty="0"/>
              <a:t>실습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92863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JavaScript</a:t>
            </a:r>
            <a:r>
              <a:rPr lang="ko-KR" altLang="en-US" dirty="0"/>
              <a:t> 어플리케이션에서 글로벌로 상태를 관리해주는 라이브러리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기존에는 부모에서 자식의 </a:t>
            </a:r>
            <a:r>
              <a:rPr lang="ko-KR" altLang="en-US" dirty="0" err="1"/>
              <a:t>자식의</a:t>
            </a:r>
            <a:r>
              <a:rPr lang="ko-KR" altLang="en-US" dirty="0"/>
              <a:t> 자식까지 상태를 넘겨줌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스토어를 사용하여 상태를 </a:t>
            </a:r>
            <a:r>
              <a:rPr lang="ko-KR" altLang="en-US" b="1" dirty="0"/>
              <a:t>컴포넌트 구조의 바깥에 </a:t>
            </a:r>
            <a:r>
              <a:rPr lang="ko-KR" altLang="en-US" dirty="0"/>
              <a:t>두고</a:t>
            </a:r>
            <a:r>
              <a:rPr lang="en-US" altLang="ko-KR" dirty="0"/>
              <a:t>, </a:t>
            </a:r>
            <a:r>
              <a:rPr lang="ko-KR" altLang="en-US" dirty="0"/>
              <a:t>스토어를 중간자로 두고 상태를 업데이트</a:t>
            </a: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17AE4C-6AE1-4A14-A3AE-A681827F9123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AB2C71-8E08-42F8-B3B9-A0312BCC3899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2D4181-80EA-4EEC-A680-503DCCC1065D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5A6189-03EF-42A5-AF17-36162948E7C5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F2625B-1D7A-46D7-A0B4-E0943314BABD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57F48A-A944-4EF2-9B34-7C21C7A77F30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0A9872-2806-48E9-B821-CE31F82E651F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F711F-F974-4403-87F7-B4A00B556DA5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EDD94A5-9305-45F0-93FB-1497A190B333}"/>
              </a:ext>
            </a:extLst>
          </p:cNvPr>
          <p:cNvCxnSpPr>
            <a:endCxn id="6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88B1F6-7434-4942-AD8E-4483477546B9}"/>
              </a:ext>
            </a:extLst>
          </p:cNvPr>
          <p:cNvCxnSpPr>
            <a:endCxn id="7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AAE40D2-C6BE-42DA-B8C4-D0F23747C35E}"/>
              </a:ext>
            </a:extLst>
          </p:cNvPr>
          <p:cNvCxnSpPr>
            <a:stCxn id="6" idx="1"/>
            <a:endCxn id="8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E990F26-FB64-4901-AF6E-11DB4BD0F444}"/>
              </a:ext>
            </a:extLst>
          </p:cNvPr>
          <p:cNvCxnSpPr>
            <a:stCxn id="6" idx="2"/>
            <a:endCxn id="9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1C2775-B39F-4224-AEF7-28F38C90E43C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47ABBEC-3C66-447B-B13B-45729BB77835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7D5B8D5-7348-4F18-9E2B-A72FFC8662B4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0916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스토어 설정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리덕스를</a:t>
            </a:r>
            <a:r>
              <a:rPr lang="ko-KR" altLang="en-US" dirty="0"/>
              <a:t> 프로젝트에 적용하게 되면 이렇게 스토어가 생기게 되는데 스토어 안에는 프로젝트의 상태에 관한 데이터들이 담겨 있습니다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B</a:t>
            </a:r>
            <a:r>
              <a:rPr lang="ko-KR" altLang="en-US" dirty="0"/>
              <a:t>에서 일어나는 변화가 </a:t>
            </a:r>
            <a:r>
              <a:rPr lang="en-US" altLang="ko-KR" dirty="0"/>
              <a:t>G</a:t>
            </a:r>
            <a:r>
              <a:rPr lang="ko-KR" altLang="en-US" dirty="0"/>
              <a:t>에 반영된다고 가정</a:t>
            </a:r>
            <a:endParaRPr lang="en-US" altLang="ko-KR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0273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컴포넌트의 스토어 구독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G </a:t>
            </a:r>
            <a:r>
              <a:rPr lang="ko-KR" altLang="en-US" dirty="0"/>
              <a:t>컴포넌트는 스토어에 구독을 하고 그 과정에서 특정 함수가 스토어에 전달 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그리고 나중에 스토어의 </a:t>
            </a:r>
            <a:r>
              <a:rPr lang="ko-KR" altLang="en-US" dirty="0" err="1"/>
              <a:t>상태값에</a:t>
            </a:r>
            <a:r>
              <a:rPr lang="ko-KR" altLang="en-US" dirty="0"/>
              <a:t> 변동이 생기면 전달 받았던 함수를 호출해줍니다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E763C8-232F-45C2-A76B-E45B941053D1}"/>
              </a:ext>
            </a:extLst>
          </p:cNvPr>
          <p:cNvCxnSpPr>
            <a:stCxn id="11" idx="3"/>
          </p:cNvCxnSpPr>
          <p:nvPr/>
        </p:nvCxnSpPr>
        <p:spPr>
          <a:xfrm flipV="1">
            <a:off x="3520114" y="4500693"/>
            <a:ext cx="1153486" cy="15117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4248687" y="5073917"/>
            <a:ext cx="336021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subscribe(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listener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스토어야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, </a:t>
            </a: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뭐 값 변경되면 알려줘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~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200306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스토어에 상태 변경하라고 알려주기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B</a:t>
            </a:r>
            <a:r>
              <a:rPr lang="ko-KR" altLang="en-US" dirty="0"/>
              <a:t>컴포넌트에 어떤 이벤트가 방생하여 상태 변화를 할 일이 생기게 되면 </a:t>
            </a:r>
            <a:r>
              <a:rPr lang="en-US" altLang="ko-KR" dirty="0" err="1"/>
              <a:t>dispath</a:t>
            </a:r>
            <a:r>
              <a:rPr lang="en-US" altLang="ko-KR" dirty="0"/>
              <a:t> </a:t>
            </a:r>
            <a:r>
              <a:rPr lang="ko-KR" altLang="en-US" dirty="0"/>
              <a:t>라는 함수를 통하여 액션을 스토어에 던져줍니다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액션은 상태에 변화를 일으킬 때 참조할 수 있는 객체로 액션 객체는 필수적으로 </a:t>
            </a:r>
            <a:r>
              <a:rPr lang="en-US" altLang="ko-KR" dirty="0"/>
              <a:t>type </a:t>
            </a:r>
            <a:r>
              <a:rPr lang="ko-KR" altLang="en-US" dirty="0"/>
              <a:t>이라는 값을 가지고 있어야 합니다</a:t>
            </a:r>
            <a:r>
              <a:rPr lang="en-US" altLang="ko-KR" dirty="0"/>
              <a:t>. 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altLang="ko-KR" dirty="0"/>
              <a:t>Type</a:t>
            </a:r>
            <a:r>
              <a:rPr lang="ko-KR" altLang="en-US" dirty="0"/>
              <a:t>를 제외한 값은 선택적</a:t>
            </a:r>
            <a:r>
              <a:rPr lang="en-US" altLang="ko-KR" dirty="0"/>
              <a:t>(optional)</a:t>
            </a:r>
            <a:r>
              <a:rPr lang="ko-KR" altLang="en-US" dirty="0"/>
              <a:t>인 값입니다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E763C8-232F-45C2-A76B-E45B941053D1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585828" y="4343747"/>
            <a:ext cx="846791" cy="583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3890628" y="4541065"/>
            <a:ext cx="4087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dispatch(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action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)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상태 업데이트 해줘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.</a:t>
            </a: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업데이트 </a:t>
            </a:r>
            <a:r>
              <a:rPr lang="ko-KR" altLang="en-US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할땐</a:t>
            </a: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 내가 준 데이터 참고 하고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~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100400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 err="1"/>
              <a:t>리듀서를</a:t>
            </a:r>
            <a:r>
              <a:rPr lang="ko-KR" altLang="en-US" sz="2800" dirty="0"/>
              <a:t> 통하여 상태 변화시키기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액션 객체를 받으면 전달받은 액션의 타입에 따라 어떻게 상태를 업데이트 해야 할지 정의해주어야 하는데 이러한 업데이트 로직을 전의하는 함수를 </a:t>
            </a:r>
            <a:r>
              <a:rPr lang="ko-KR" altLang="en-US" dirty="0" err="1"/>
              <a:t>리듀서라고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 err="1"/>
              <a:t>리듀서</a:t>
            </a:r>
            <a:r>
              <a:rPr lang="ko-KR" altLang="en-US" dirty="0"/>
              <a:t> 함수는 </a:t>
            </a:r>
            <a:r>
              <a:rPr lang="en-US" altLang="ko-KR" dirty="0"/>
              <a:t>state(</a:t>
            </a:r>
            <a:r>
              <a:rPr lang="ko-KR" altLang="en-US" dirty="0"/>
              <a:t>현재상태</a:t>
            </a:r>
            <a:r>
              <a:rPr lang="en-US" altLang="ko-KR" dirty="0"/>
              <a:t>) </a:t>
            </a:r>
            <a:r>
              <a:rPr lang="ko-KR" altLang="en-US" dirty="0"/>
              <a:t>와</a:t>
            </a:r>
            <a:r>
              <a:rPr lang="en-US" altLang="ko-KR" dirty="0"/>
              <a:t> action(</a:t>
            </a:r>
            <a:r>
              <a:rPr lang="ko-KR" altLang="en-US" dirty="0"/>
              <a:t>액션객체</a:t>
            </a:r>
            <a:r>
              <a:rPr lang="en-US" altLang="ko-KR" dirty="0"/>
              <a:t>) </a:t>
            </a:r>
            <a:r>
              <a:rPr lang="ko-KR" altLang="en-US" dirty="0"/>
              <a:t>파라미터를 받고 이를 참조하여 새로운 상태 객체를 만들고 이를 반환합니다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29" y="5833144"/>
            <a:ext cx="1059707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3066473" y="3429000"/>
            <a:ext cx="2438178" cy="227531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E763C8-232F-45C2-A76B-E45B941053D1}"/>
              </a:ext>
            </a:extLst>
          </p:cNvPr>
          <p:cNvCxnSpPr>
            <a:cxnSpLocks/>
            <a:endCxn id="5" idx="3"/>
          </p:cNvCxnSpPr>
          <p:nvPr/>
        </p:nvCxnSpPr>
        <p:spPr>
          <a:xfrm flipH="1">
            <a:off x="3423536" y="4402123"/>
            <a:ext cx="162294" cy="9689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A7C2F7-F655-4E86-B6E2-46F7DF98DFC4}"/>
              </a:ext>
            </a:extLst>
          </p:cNvPr>
          <p:cNvSpPr txBox="1"/>
          <p:nvPr/>
        </p:nvSpPr>
        <p:spPr>
          <a:xfrm>
            <a:off x="3875834" y="3429000"/>
            <a:ext cx="819455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리덕스</a:t>
            </a:r>
            <a:endParaRPr lang="en-US" altLang="ko-KR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ko-KR" altLang="en-US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스토어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568DD50-AC2A-400A-8E91-2137D665A1DB}"/>
              </a:ext>
            </a:extLst>
          </p:cNvPr>
          <p:cNvSpPr/>
          <p:nvPr/>
        </p:nvSpPr>
        <p:spPr>
          <a:xfrm>
            <a:off x="3722143" y="4438469"/>
            <a:ext cx="1126836" cy="357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리듀서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F2F1262E-6E4E-4D76-8D93-C66959506F4E}"/>
              </a:ext>
            </a:extLst>
          </p:cNvPr>
          <p:cNvCxnSpPr>
            <a:stCxn id="10" idx="3"/>
            <a:endCxn id="20" idx="2"/>
          </p:cNvCxnSpPr>
          <p:nvPr/>
        </p:nvCxnSpPr>
        <p:spPr>
          <a:xfrm flipV="1">
            <a:off x="3423536" y="4796378"/>
            <a:ext cx="862025" cy="12160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230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2" y="544973"/>
            <a:ext cx="10936759" cy="458137"/>
          </a:xfrm>
        </p:spPr>
        <p:txBody>
          <a:bodyPr/>
          <a:lstStyle/>
          <a:p>
            <a:r>
              <a:rPr lang="en-US" altLang="ko-KR" sz="2800" dirty="0"/>
              <a:t>Redux – </a:t>
            </a:r>
            <a:r>
              <a:rPr lang="ko-KR" altLang="en-US" sz="2800" dirty="0"/>
              <a:t>상태 변화가 생기면</a:t>
            </a:r>
            <a:r>
              <a:rPr lang="en-US" altLang="ko-KR" sz="2800" dirty="0"/>
              <a:t>, </a:t>
            </a:r>
            <a:r>
              <a:rPr lang="ko-KR" altLang="en-US" sz="2800" dirty="0"/>
              <a:t>구독하고 있던 컴포넌트에게 알림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상태에 변화가 생기면 이전에 컴포넌트가 스토어에 구독할 때 전달해줬던 함수 </a:t>
            </a:r>
            <a:r>
              <a:rPr lang="en-US" altLang="ko-KR" dirty="0" err="1"/>
              <a:t>listner</a:t>
            </a:r>
            <a:r>
              <a:rPr lang="ko-KR" altLang="en-US" dirty="0"/>
              <a:t>가 호출됩니다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ko-KR" altLang="en-US" dirty="0"/>
              <a:t>이를 통하여 컴포넌트는 새로운 상태를 </a:t>
            </a:r>
            <a:r>
              <a:rPr lang="ko-KR" altLang="en-US" dirty="0" err="1"/>
              <a:t>받게되고</a:t>
            </a:r>
            <a:r>
              <a:rPr lang="en-US" altLang="ko-KR" dirty="0"/>
              <a:t>, </a:t>
            </a:r>
            <a:r>
              <a:rPr lang="ko-KR" altLang="en-US" dirty="0"/>
              <a:t>이에 따라 컴포넌트는 </a:t>
            </a:r>
            <a:r>
              <a:rPr lang="ko-KR" altLang="en-US" dirty="0" err="1"/>
              <a:t>리랜더링</a:t>
            </a:r>
            <a:r>
              <a:rPr lang="ko-KR" altLang="en-US" dirty="0"/>
              <a:t> 하게 됩니다</a:t>
            </a:r>
            <a:r>
              <a:rPr lang="en-US" altLang="ko-KR" dirty="0"/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4D5D1C-B762-4B24-940B-AB8199584967}"/>
              </a:ext>
            </a:extLst>
          </p:cNvPr>
          <p:cNvSpPr/>
          <p:nvPr/>
        </p:nvSpPr>
        <p:spPr>
          <a:xfrm>
            <a:off x="2794466" y="3509744"/>
            <a:ext cx="713064" cy="35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Root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E6CD0A-6AA3-47BC-9BBC-E5D39086F3E1}"/>
              </a:ext>
            </a:extLst>
          </p:cNvPr>
          <p:cNvSpPr/>
          <p:nvPr/>
        </p:nvSpPr>
        <p:spPr>
          <a:xfrm>
            <a:off x="2542796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0A580A-FC82-4763-8A9D-44730544B3D2}"/>
              </a:ext>
            </a:extLst>
          </p:cNvPr>
          <p:cNvSpPr/>
          <p:nvPr/>
        </p:nvSpPr>
        <p:spPr>
          <a:xfrm>
            <a:off x="3216712" y="4222808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D95F5D-A50F-4AAE-82BE-1CC308541A2F}"/>
              </a:ext>
            </a:extLst>
          </p:cNvPr>
          <p:cNvSpPr/>
          <p:nvPr/>
        </p:nvSpPr>
        <p:spPr>
          <a:xfrm>
            <a:off x="1804564" y="4500693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7A8168-9869-4B27-83C6-84CAEFCFC71F}"/>
              </a:ext>
            </a:extLst>
          </p:cNvPr>
          <p:cNvSpPr/>
          <p:nvPr/>
        </p:nvSpPr>
        <p:spPr>
          <a:xfrm>
            <a:off x="217647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5EC34F-B1D0-4948-9D30-2D45C9970817}"/>
              </a:ext>
            </a:extLst>
          </p:cNvPr>
          <p:cNvSpPr/>
          <p:nvPr/>
        </p:nvSpPr>
        <p:spPr>
          <a:xfrm>
            <a:off x="2847596" y="5164122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48935A-BC56-4425-ABB4-BE3F720EE561}"/>
              </a:ext>
            </a:extLst>
          </p:cNvPr>
          <p:cNvSpPr/>
          <p:nvPr/>
        </p:nvSpPr>
        <p:spPr>
          <a:xfrm>
            <a:off x="2363830" y="5833144"/>
            <a:ext cx="369116" cy="3586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729918-FAD7-4CF9-944B-2201CEEA6BE8}"/>
              </a:ext>
            </a:extLst>
          </p:cNvPr>
          <p:cNvSpPr/>
          <p:nvPr/>
        </p:nvSpPr>
        <p:spPr>
          <a:xfrm>
            <a:off x="3150998" y="5833143"/>
            <a:ext cx="369116" cy="3586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3FB8E82-46A3-4240-8567-FD965270B0CC}"/>
              </a:ext>
            </a:extLst>
          </p:cNvPr>
          <p:cNvSpPr/>
          <p:nvPr/>
        </p:nvSpPr>
        <p:spPr>
          <a:xfrm>
            <a:off x="4248687" y="3429000"/>
            <a:ext cx="1255964" cy="10716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리덕스스토어</a:t>
            </a:r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114A04-1464-4677-8FD1-7907E2E1A632}"/>
              </a:ext>
            </a:extLst>
          </p:cNvPr>
          <p:cNvCxnSpPr>
            <a:endCxn id="3" idx="0"/>
          </p:cNvCxnSpPr>
          <p:nvPr/>
        </p:nvCxnSpPr>
        <p:spPr>
          <a:xfrm flipH="1">
            <a:off x="2727354" y="3868373"/>
            <a:ext cx="184558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32B090-07CD-44C8-8E3E-2486BFF3AC21}"/>
              </a:ext>
            </a:extLst>
          </p:cNvPr>
          <p:cNvCxnSpPr>
            <a:endCxn id="6" idx="0"/>
          </p:cNvCxnSpPr>
          <p:nvPr/>
        </p:nvCxnSpPr>
        <p:spPr>
          <a:xfrm>
            <a:off x="3335556" y="3868373"/>
            <a:ext cx="65714" cy="3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89FD39C-4FDB-4CBD-B873-BB2BCB38F385}"/>
              </a:ext>
            </a:extLst>
          </p:cNvPr>
          <p:cNvCxnSpPr>
            <a:stCxn id="3" idx="1"/>
            <a:endCxn id="7" idx="3"/>
          </p:cNvCxnSpPr>
          <p:nvPr/>
        </p:nvCxnSpPr>
        <p:spPr>
          <a:xfrm flipH="1">
            <a:off x="2173680" y="4402123"/>
            <a:ext cx="369116" cy="27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AF50916-557D-463A-A04D-33951BD1CBDC}"/>
              </a:ext>
            </a:extLst>
          </p:cNvPr>
          <p:cNvCxnSpPr>
            <a:stCxn id="3" idx="2"/>
            <a:endCxn id="8" idx="0"/>
          </p:cNvCxnSpPr>
          <p:nvPr/>
        </p:nvCxnSpPr>
        <p:spPr>
          <a:xfrm flipH="1">
            <a:off x="2361034" y="4581437"/>
            <a:ext cx="36632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7CB2F3F-7668-4DED-97B5-BA85B86F5FC6}"/>
              </a:ext>
            </a:extLst>
          </p:cNvPr>
          <p:cNvCxnSpPr>
            <a:stCxn id="3" idx="2"/>
            <a:endCxn id="9" idx="0"/>
          </p:cNvCxnSpPr>
          <p:nvPr/>
        </p:nvCxnSpPr>
        <p:spPr>
          <a:xfrm>
            <a:off x="2727354" y="4581437"/>
            <a:ext cx="304800" cy="5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2ADDB52-CC3C-448E-830C-85BCE192DFD5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2548388" y="5522751"/>
            <a:ext cx="483766" cy="31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C0BDA5-F006-494D-BAA8-7236274C90A4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3032154" y="5522751"/>
            <a:ext cx="303402" cy="310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105D018-5967-421C-B57B-E8C079E58980}"/>
              </a:ext>
            </a:extLst>
          </p:cNvPr>
          <p:cNvSpPr txBox="1"/>
          <p:nvPr/>
        </p:nvSpPr>
        <p:spPr>
          <a:xfrm>
            <a:off x="4248687" y="5017203"/>
            <a:ext cx="2685351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listener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상태가 바뀌었으니 참고해</a:t>
            </a:r>
            <a:r>
              <a:rPr lang="en-US" altLang="ko-KR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</a:rPr>
              <a:t>!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8E1AE9-30AD-4E54-9E15-BEC29C75DF5A}"/>
              </a:ext>
            </a:extLst>
          </p:cNvPr>
          <p:cNvCxnSpPr>
            <a:stCxn id="5" idx="4"/>
            <a:endCxn id="11" idx="3"/>
          </p:cNvCxnSpPr>
          <p:nvPr/>
        </p:nvCxnSpPr>
        <p:spPr>
          <a:xfrm flipH="1">
            <a:off x="3520114" y="4500693"/>
            <a:ext cx="1356555" cy="151176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1BDBF97-8AEE-4084-8A51-2496E24BB613}"/>
              </a:ext>
            </a:extLst>
          </p:cNvPr>
          <p:cNvSpPr txBox="1"/>
          <p:nvPr/>
        </p:nvSpPr>
        <p:spPr>
          <a:xfrm>
            <a:off x="1367705" y="6155071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오우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, 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새로운 상태</a:t>
            </a:r>
            <a:r>
              <a:rPr lang="en-US" altLang="ko-KR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? 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그러면 </a:t>
            </a: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리랜더링</a:t>
            </a:r>
            <a:r>
              <a:rPr lang="ko-KR" altLang="en-US" kern="12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 </a:t>
            </a:r>
            <a:r>
              <a:rPr lang="ko-KR" altLang="en-US" kern="12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F0000"/>
                </a:solidFill>
              </a:rPr>
              <a:t>할게</a:t>
            </a:r>
            <a:endParaRPr lang="ko-KR" altLang="en-US" kern="12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519511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32453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D:\react&gt; create-react-app 11-redux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Creating a new React app in D:\react\11-redux.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Installing packages. This might take a couple of minutes.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…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Happy hacking!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  <a:p>
            <a:pPr>
              <a:spcBef>
                <a:spcPts val="600"/>
              </a:spcBef>
            </a:pPr>
            <a:r>
              <a:rPr lang="en-US" altLang="ko-KR" dirty="0"/>
              <a:t>D:\react&gt; cd 11-redux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</a:t>
            </a:r>
            <a:r>
              <a:rPr lang="en-US" altLang="ko-KR" dirty="0" err="1"/>
              <a:t>npm</a:t>
            </a:r>
            <a:r>
              <a:rPr lang="en-US" altLang="ko-KR" dirty="0"/>
              <a:t> install –save redux react-redux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code .</a:t>
            </a:r>
          </a:p>
          <a:p>
            <a:pPr>
              <a:spcBef>
                <a:spcPts val="600"/>
              </a:spcBef>
            </a:pPr>
            <a:r>
              <a:rPr lang="en-US" altLang="ko-KR" dirty="0"/>
              <a:t>D:\react\11-redux&gt; </a:t>
            </a:r>
            <a:r>
              <a:rPr lang="en-US" altLang="ko-KR" dirty="0" err="1"/>
              <a:t>npm</a:t>
            </a:r>
            <a:r>
              <a:rPr lang="en-US" altLang="ko-KR" dirty="0"/>
              <a:t> start</a:t>
            </a:r>
          </a:p>
          <a:p>
            <a:pPr>
              <a:spcBef>
                <a:spcPts val="600"/>
              </a:spcBef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C07C94-A7CB-4F86-9E5D-FA116C59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80" y="2205465"/>
            <a:ext cx="4077050" cy="3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3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423" y="1153681"/>
            <a:ext cx="1104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dirty="0"/>
              <a:t>3. VS Code </a:t>
            </a:r>
            <a:r>
              <a:rPr lang="ko-KR" altLang="en-US" dirty="0"/>
              <a:t>확장 프로그램 설치</a:t>
            </a:r>
            <a:br>
              <a:rPr lang="en-US" altLang="ko-KR" dirty="0"/>
            </a:br>
            <a:r>
              <a:rPr lang="en-US" altLang="ko-KR" dirty="0"/>
              <a:t> - </a:t>
            </a:r>
            <a:r>
              <a:rPr lang="en-US" altLang="ko-KR" dirty="0" err="1"/>
              <a:t>Reactjs</a:t>
            </a:r>
            <a:r>
              <a:rPr lang="en-US" altLang="ko-KR" dirty="0"/>
              <a:t> Code Snippets : </a:t>
            </a:r>
            <a:r>
              <a:rPr lang="ko-KR" altLang="en-US" dirty="0" err="1"/>
              <a:t>리액트</a:t>
            </a:r>
            <a:r>
              <a:rPr lang="ko-KR" altLang="en-US" dirty="0"/>
              <a:t> 컴포넌트 및 라이프 사이클 함수를 작성할 때 단축 단어를 사용하여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 간편하게 코드를 자동으로 생성해 주는 도구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00" y="2571898"/>
            <a:ext cx="6680200" cy="38865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27600" y="3968750"/>
            <a:ext cx="260350" cy="260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265346" y="2946400"/>
            <a:ext cx="1656154" cy="229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793423" y="544973"/>
            <a:ext cx="8937718" cy="458137"/>
          </a:xfrm>
          <a:prstGeom prst="rect">
            <a:avLst/>
          </a:prstGeom>
        </p:spPr>
        <p:txBody>
          <a:bodyPr/>
          <a:lstStyle>
            <a:lvl1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1050" b="1" kern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  <a:cs typeface="+mn-cs"/>
              </a:defRPr>
            </a:lvl1pPr>
            <a:lvl2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4572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9144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13716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1828800" algn="l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800" dirty="0"/>
              <a:t>React</a:t>
            </a:r>
            <a:r>
              <a:rPr lang="en-US" sz="2800" dirty="0"/>
              <a:t> </a:t>
            </a:r>
            <a:r>
              <a:rPr lang="ko-KR" altLang="en-US" sz="2800" dirty="0"/>
              <a:t>설치</a:t>
            </a:r>
            <a:br>
              <a:rPr lang="ko-KR" altLang="en-US" sz="2800" dirty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94757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/counter/components/Counter.js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517064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 React, { Component } from 'react';</a:t>
            </a:r>
          </a:p>
          <a:p>
            <a:r>
              <a:rPr lang="en-US" altLang="ko-KR" sz="1000" dirty="0"/>
              <a:t>import </a:t>
            </a:r>
            <a:r>
              <a:rPr lang="en-US" altLang="ko-KR" sz="1000" dirty="0" err="1"/>
              <a:t>PropTypes</a:t>
            </a:r>
            <a:r>
              <a:rPr lang="en-US" altLang="ko-KR" sz="1000" dirty="0"/>
              <a:t> from 'prop-types';</a:t>
            </a:r>
          </a:p>
          <a:p>
            <a:br>
              <a:rPr lang="en-US" altLang="ko-KR" sz="1000" dirty="0"/>
            </a:br>
            <a:r>
              <a:rPr lang="en-US" altLang="ko-KR" sz="1000" dirty="0"/>
              <a:t>class Counter extends Component {  </a:t>
            </a:r>
          </a:p>
          <a:p>
            <a:r>
              <a:rPr lang="en-US" altLang="ko-KR" sz="1000" dirty="0"/>
              <a:t>  static </a:t>
            </a:r>
            <a:r>
              <a:rPr lang="en-US" altLang="ko-KR" sz="1000" dirty="0" err="1"/>
              <a:t>propTypes</a:t>
            </a:r>
            <a:r>
              <a:rPr lang="en-US" altLang="ko-KR" sz="1000" dirty="0"/>
              <a:t> = {</a:t>
            </a:r>
          </a:p>
          <a:p>
            <a:r>
              <a:rPr lang="en-US" altLang="ko-KR" sz="1000" dirty="0"/>
              <a:t>    value: </a:t>
            </a:r>
            <a:r>
              <a:rPr lang="en-US" altLang="ko-KR" sz="1000" dirty="0" err="1"/>
              <a:t>PropTypes.number.isRequired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: </a:t>
            </a:r>
            <a:r>
              <a:rPr lang="en-US" altLang="ko-KR" sz="1000" dirty="0" err="1"/>
              <a:t>PropTypes.func.isRequired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: </a:t>
            </a:r>
            <a:r>
              <a:rPr lang="en-US" altLang="ko-KR" sz="1000" dirty="0" err="1"/>
              <a:t>PropTypes.func.isRequired</a:t>
            </a:r>
            <a:endParaRPr lang="en-US" altLang="ko-KR" sz="1000" dirty="0"/>
          </a:p>
          <a:p>
            <a:r>
              <a:rPr lang="en-US" altLang="ko-KR" sz="1000" dirty="0"/>
              <a:t>  }</a:t>
            </a:r>
            <a:br>
              <a:rPr lang="en-US" altLang="ko-KR" sz="1000" dirty="0"/>
            </a:br>
            <a:r>
              <a:rPr lang="en-US" altLang="ko-KR" sz="1000" dirty="0"/>
              <a:t>  </a:t>
            </a:r>
            <a:r>
              <a:rPr lang="en-US" altLang="ko-KR" sz="1000" dirty="0" err="1"/>
              <a:t>incrementIfOdd</a:t>
            </a:r>
            <a:r>
              <a:rPr lang="en-US" altLang="ko-KR" sz="1000" dirty="0"/>
              <a:t> = () =&gt; {</a:t>
            </a:r>
          </a:p>
          <a:p>
            <a:r>
              <a:rPr lang="en-US" altLang="ko-KR" sz="1000" dirty="0"/>
              <a:t>    if(</a:t>
            </a:r>
            <a:r>
              <a:rPr lang="en-US" altLang="ko-KR" sz="1000" dirty="0" err="1"/>
              <a:t>this.props.value</a:t>
            </a:r>
            <a:r>
              <a:rPr lang="en-US" altLang="ko-KR" sz="1000" dirty="0"/>
              <a:t> % 2 !== 0) {</a:t>
            </a:r>
          </a:p>
          <a:p>
            <a:r>
              <a:rPr lang="en-US" altLang="ko-KR" sz="1000" dirty="0"/>
              <a:t>      </a:t>
            </a:r>
            <a:r>
              <a:rPr lang="en-US" altLang="ko-KR" sz="1000" dirty="0" err="1"/>
              <a:t>this.props.onIncrement</a:t>
            </a:r>
            <a:r>
              <a:rPr lang="en-US" altLang="ko-KR" sz="1000" dirty="0"/>
              <a:t>();</a:t>
            </a:r>
          </a:p>
          <a:p>
            <a:r>
              <a:rPr lang="en-US" altLang="ko-KR" sz="1000" dirty="0"/>
              <a:t>    }</a:t>
            </a:r>
          </a:p>
          <a:p>
            <a:r>
              <a:rPr lang="en-US" altLang="ko-KR" sz="1000" dirty="0"/>
              <a:t>  }</a:t>
            </a:r>
            <a:br>
              <a:rPr lang="en-US" altLang="ko-KR" sz="1000" dirty="0"/>
            </a:br>
            <a:r>
              <a:rPr lang="en-US" altLang="ko-KR" sz="1000" dirty="0"/>
              <a:t>  </a:t>
            </a:r>
            <a:r>
              <a:rPr lang="en-US" altLang="ko-KR" sz="1000" dirty="0" err="1"/>
              <a:t>incrementAsync</a:t>
            </a:r>
            <a:r>
              <a:rPr lang="en-US" altLang="ko-KR" sz="1000" dirty="0"/>
              <a:t> = () =&gt; {</a:t>
            </a:r>
          </a:p>
          <a:p>
            <a:r>
              <a:rPr lang="en-US" altLang="ko-KR" sz="1000" dirty="0"/>
              <a:t>    </a:t>
            </a:r>
            <a:r>
              <a:rPr lang="en-US" altLang="ko-KR" sz="1000" dirty="0" err="1"/>
              <a:t>setTimeout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this.props.onIncrement</a:t>
            </a:r>
            <a:r>
              <a:rPr lang="en-US" altLang="ko-KR" sz="1000" dirty="0"/>
              <a:t>, 1000);</a:t>
            </a:r>
          </a:p>
          <a:p>
            <a:r>
              <a:rPr lang="en-US" altLang="ko-KR" sz="1000" dirty="0"/>
              <a:t>  }</a:t>
            </a:r>
          </a:p>
          <a:p>
            <a:br>
              <a:rPr lang="en-US" altLang="ko-KR" sz="1000" dirty="0"/>
            </a:br>
            <a:r>
              <a:rPr lang="en-US" altLang="ko-KR" sz="1000" dirty="0"/>
              <a:t>  render() {</a:t>
            </a:r>
          </a:p>
          <a:p>
            <a:r>
              <a:rPr lang="en-US" altLang="ko-KR" sz="1000" dirty="0"/>
              <a:t>    const { value, 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, 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 } = </a:t>
            </a:r>
            <a:r>
              <a:rPr lang="en-US" altLang="ko-KR" sz="1000" dirty="0" err="1"/>
              <a:t>this.props</a:t>
            </a:r>
            <a:r>
              <a:rPr lang="en-US" altLang="ko-KR" sz="1000" dirty="0"/>
              <a:t>;</a:t>
            </a:r>
          </a:p>
          <a:p>
            <a:r>
              <a:rPr lang="en-US" altLang="ko-KR" sz="1000" dirty="0"/>
              <a:t>    return (</a:t>
            </a:r>
          </a:p>
          <a:p>
            <a:r>
              <a:rPr lang="en-US" altLang="ko-KR" sz="1000" dirty="0"/>
              <a:t>      &lt;div&gt;</a:t>
            </a:r>
          </a:p>
          <a:p>
            <a:r>
              <a:rPr lang="en-US" altLang="ko-KR" sz="1000" dirty="0"/>
              <a:t>        &lt;h1&gt;Clicked: {value} times&lt;/h1&gt;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onIncrement</a:t>
            </a:r>
            <a:r>
              <a:rPr lang="en-US" altLang="ko-KR" sz="1000" dirty="0"/>
              <a:t>}&gt;+&lt;/button&gt;{'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onDecrement</a:t>
            </a:r>
            <a:r>
              <a:rPr lang="en-US" altLang="ko-KR" sz="1000" dirty="0"/>
              <a:t>}&gt;-&lt;/button&gt;{'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this.incrementIfOdd</a:t>
            </a:r>
            <a:r>
              <a:rPr lang="en-US" altLang="ko-KR" sz="1000" dirty="0"/>
              <a:t>}&gt;Increment if odd&lt;/button&gt;{' '}</a:t>
            </a:r>
          </a:p>
          <a:p>
            <a:r>
              <a:rPr lang="en-US" altLang="ko-KR" sz="1000" dirty="0"/>
              <a:t>        &lt;button </a:t>
            </a:r>
            <a:r>
              <a:rPr lang="en-US" altLang="ko-KR" sz="1000" dirty="0" err="1"/>
              <a:t>onClick</a:t>
            </a:r>
            <a:r>
              <a:rPr lang="en-US" altLang="ko-KR" sz="1000" dirty="0"/>
              <a:t>={</a:t>
            </a:r>
            <a:r>
              <a:rPr lang="en-US" altLang="ko-KR" sz="1000" dirty="0" err="1"/>
              <a:t>this.incrementAsync</a:t>
            </a:r>
            <a:r>
              <a:rPr lang="en-US" altLang="ko-KR" sz="1000" dirty="0"/>
              <a:t>}&gt;Increment async&lt;/button&gt;</a:t>
            </a:r>
          </a:p>
          <a:p>
            <a:r>
              <a:rPr lang="en-US" altLang="ko-KR" sz="1000" dirty="0"/>
              <a:t>      &lt;/div&gt;</a:t>
            </a:r>
          </a:p>
          <a:p>
            <a:r>
              <a:rPr lang="en-US" altLang="ko-KR" sz="1000" dirty="0"/>
              <a:t>    );</a:t>
            </a:r>
          </a:p>
          <a:p>
            <a:r>
              <a:rPr lang="en-US" altLang="ko-KR" sz="1000" dirty="0"/>
              <a:t>  }</a:t>
            </a:r>
          </a:p>
          <a:p>
            <a:r>
              <a:rPr lang="en-US" altLang="ko-KR" sz="1000" dirty="0"/>
              <a:t>}</a:t>
            </a:r>
          </a:p>
          <a:p>
            <a:br>
              <a:rPr lang="en-US" altLang="ko-KR" sz="1000" dirty="0"/>
            </a:br>
            <a:r>
              <a:rPr lang="en-US" altLang="ko-KR" sz="1000" dirty="0"/>
              <a:t>export default Counter;</a:t>
            </a:r>
          </a:p>
        </p:txBody>
      </p:sp>
    </p:spTree>
    <p:extLst>
      <p:ext uri="{BB962C8B-B14F-4D97-AF65-F5344CB8AC3E}">
        <p14:creationId xmlns:p14="http://schemas.microsoft.com/office/powerpoint/2010/main" val="42506768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/counter/reducers/index.js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93423" y="1153681"/>
            <a:ext cx="11048057" cy="27084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/*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 err="1"/>
              <a:t>리듀서</a:t>
            </a:r>
            <a:r>
              <a:rPr lang="ko-KR" altLang="en-US" sz="1000" dirty="0"/>
              <a:t> 함수를 정의합니다</a:t>
            </a:r>
            <a:r>
              <a:rPr lang="en-US" altLang="ko-KR" sz="1000" dirty="0"/>
              <a:t>. state </a:t>
            </a:r>
            <a:r>
              <a:rPr lang="ko-KR" altLang="en-US" sz="1000" dirty="0"/>
              <a:t>와 </a:t>
            </a:r>
            <a:r>
              <a:rPr lang="en-US" altLang="ko-KR" sz="1000" dirty="0"/>
              <a:t>action </a:t>
            </a:r>
            <a:r>
              <a:rPr lang="ko-KR" altLang="en-US" sz="1000" dirty="0"/>
              <a:t>을 파라미터로 받습니다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state </a:t>
            </a:r>
            <a:r>
              <a:rPr lang="ko-KR" altLang="en-US" sz="1000" dirty="0"/>
              <a:t>가 </a:t>
            </a:r>
            <a:r>
              <a:rPr lang="en-US" altLang="ko-KR" sz="1000" dirty="0"/>
              <a:t>undefined </a:t>
            </a:r>
            <a:r>
              <a:rPr lang="ko-KR" altLang="en-US" sz="1000" dirty="0" err="1"/>
              <a:t>일때</a:t>
            </a:r>
            <a:r>
              <a:rPr lang="en-US" altLang="ko-KR" sz="1000" dirty="0"/>
              <a:t>(</a:t>
            </a:r>
            <a:r>
              <a:rPr lang="ko-KR" altLang="en-US" sz="1000" dirty="0"/>
              <a:t>스토어가 생성될 때</a:t>
            </a:r>
            <a:r>
              <a:rPr lang="en-US" altLang="ko-KR" sz="1000" dirty="0"/>
              <a:t>) state </a:t>
            </a:r>
            <a:r>
              <a:rPr lang="ko-KR" altLang="en-US" sz="1000" dirty="0"/>
              <a:t>의 기본값을 </a:t>
            </a:r>
            <a:r>
              <a:rPr lang="en-US" altLang="ko-KR" sz="1000" dirty="0" err="1"/>
              <a:t>initialState</a:t>
            </a:r>
            <a:r>
              <a:rPr lang="en-US" altLang="ko-KR" sz="1000" dirty="0"/>
              <a:t> </a:t>
            </a:r>
            <a:r>
              <a:rPr lang="ko-KR" altLang="en-US" sz="1000" dirty="0"/>
              <a:t>로 사용합니다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</a:t>
            </a:r>
            <a:r>
              <a:rPr lang="en-US" altLang="ko-KR" sz="1000" dirty="0" err="1"/>
              <a:t>action.type</a:t>
            </a:r>
            <a:r>
              <a:rPr lang="en-US" altLang="ko-KR" sz="1000" dirty="0"/>
              <a:t> </a:t>
            </a:r>
            <a:r>
              <a:rPr lang="ko-KR" altLang="en-US" sz="1000" dirty="0"/>
              <a:t>에 따라 다른 작업을 하고</a:t>
            </a:r>
            <a:r>
              <a:rPr lang="en-US" altLang="ko-KR" sz="1000" dirty="0"/>
              <a:t>, </a:t>
            </a:r>
            <a:r>
              <a:rPr lang="ko-KR" altLang="en-US" sz="1000" dirty="0"/>
              <a:t>새 상태를 만들어서 반환합니다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이 때 주의할 점은 </a:t>
            </a:r>
            <a:r>
              <a:rPr lang="en-US" altLang="ko-KR" sz="1000" dirty="0"/>
              <a:t>state</a:t>
            </a:r>
            <a:r>
              <a:rPr lang="ko-KR" altLang="en-US" sz="1000" dirty="0"/>
              <a:t>를 직접 수정하면 안되고</a:t>
            </a:r>
            <a:r>
              <a:rPr lang="en-US" altLang="ko-KR" sz="1000" dirty="0"/>
              <a:t>,</a:t>
            </a:r>
          </a:p>
          <a:p>
            <a:r>
              <a:rPr lang="en-US" altLang="ko-KR" sz="1000" dirty="0"/>
              <a:t>    </a:t>
            </a:r>
            <a:r>
              <a:rPr lang="ko-KR" altLang="en-US" sz="1000" dirty="0"/>
              <a:t>기존 상태 값에 원하는 값을 덮어쓴 새로운 객체를 만들어서 반환해야 합니다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*/</a:t>
            </a:r>
          </a:p>
          <a:p>
            <a:r>
              <a:rPr lang="en-US" altLang="ko-KR" sz="1000" dirty="0"/>
              <a:t>export default function counter(state = 0, action) {</a:t>
            </a:r>
          </a:p>
          <a:p>
            <a:r>
              <a:rPr lang="en-US" altLang="ko-KR" sz="1000" dirty="0"/>
              <a:t>    switch (</a:t>
            </a:r>
            <a:r>
              <a:rPr lang="en-US" altLang="ko-KR" sz="1000" dirty="0" err="1"/>
              <a:t>action.type</a:t>
            </a:r>
            <a:r>
              <a:rPr lang="en-US" altLang="ko-KR" sz="1000" dirty="0"/>
              <a:t>) {</a:t>
            </a:r>
          </a:p>
          <a:p>
            <a:r>
              <a:rPr lang="en-US" altLang="ko-KR" sz="1000" dirty="0"/>
              <a:t>      case 'INCREMENT':</a:t>
            </a:r>
          </a:p>
          <a:p>
            <a:r>
              <a:rPr lang="en-US" altLang="ko-KR" sz="1000" dirty="0"/>
              <a:t>        return state + 1;</a:t>
            </a:r>
          </a:p>
          <a:p>
            <a:r>
              <a:rPr lang="en-US" altLang="ko-KR" sz="1000" dirty="0"/>
              <a:t>      case 'DECREMENT':</a:t>
            </a:r>
          </a:p>
          <a:p>
            <a:r>
              <a:rPr lang="en-US" altLang="ko-KR" sz="1000" dirty="0"/>
              <a:t>        return state - 1;</a:t>
            </a:r>
          </a:p>
          <a:p>
            <a:r>
              <a:rPr lang="en-US" altLang="ko-KR" sz="1000" dirty="0"/>
              <a:t>      default:</a:t>
            </a:r>
          </a:p>
          <a:p>
            <a:r>
              <a:rPr lang="en-US" altLang="ko-KR" sz="1000" dirty="0"/>
              <a:t>        return state;</a:t>
            </a:r>
          </a:p>
          <a:p>
            <a:r>
              <a:rPr lang="en-US" altLang="ko-KR" sz="1000" dirty="0"/>
              <a:t>    }</a:t>
            </a:r>
          </a:p>
          <a:p>
            <a:r>
              <a:rPr lang="en-US" altLang="ko-KR" sz="1000" dirty="0"/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3833885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실습 </a:t>
            </a:r>
            <a:r>
              <a:rPr lang="en-US" altLang="ko-KR" sz="2800" dirty="0"/>
              <a:t>–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/index.js</a:t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793423" y="1153681"/>
            <a:ext cx="11048057" cy="42473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import React from 'react';</a:t>
            </a:r>
          </a:p>
          <a:p>
            <a:r>
              <a:rPr lang="en-US" altLang="ko-KR" sz="1000" dirty="0"/>
              <a:t>import </a:t>
            </a:r>
            <a:r>
              <a:rPr lang="en-US" altLang="ko-KR" sz="1000" dirty="0" err="1"/>
              <a:t>ReactDOM</a:t>
            </a:r>
            <a:r>
              <a:rPr lang="en-US" altLang="ko-KR" sz="1000" dirty="0"/>
              <a:t> from 'react-</a:t>
            </a:r>
            <a:r>
              <a:rPr lang="en-US" altLang="ko-KR" sz="1000" dirty="0" err="1"/>
              <a:t>dom</a:t>
            </a:r>
            <a:r>
              <a:rPr lang="en-US" altLang="ko-KR" sz="1000" dirty="0"/>
              <a:t>’; </a:t>
            </a:r>
          </a:p>
          <a:p>
            <a:r>
              <a:rPr lang="en-US" altLang="ko-KR" sz="1000" dirty="0"/>
              <a:t>import './index.css';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 App from './App';</a:t>
            </a:r>
          </a:p>
          <a:p>
            <a:r>
              <a:rPr lang="en-US" altLang="ko-KR" sz="1000" dirty="0"/>
              <a:t>import * as 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 from './</a:t>
            </a:r>
            <a:r>
              <a:rPr lang="en-US" altLang="ko-KR" sz="1000" dirty="0" err="1"/>
              <a:t>serviceWorker</a:t>
            </a:r>
            <a:r>
              <a:rPr lang="en-US" altLang="ko-KR" sz="1000" dirty="0"/>
              <a:t>’;</a:t>
            </a:r>
          </a:p>
          <a:p>
            <a:endParaRPr lang="en-US" altLang="ko-KR" sz="1000" dirty="0"/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{ </a:t>
            </a:r>
            <a:r>
              <a:rPr lang="en-US" altLang="ko-KR" sz="1000" b="1" dirty="0" err="1">
                <a:solidFill>
                  <a:srgbClr val="FF0000"/>
                </a:solidFill>
              </a:rPr>
              <a:t>createStore</a:t>
            </a:r>
            <a:r>
              <a:rPr lang="en-US" altLang="ko-KR" sz="1000" b="1" dirty="0">
                <a:solidFill>
                  <a:srgbClr val="FF0000"/>
                </a:solidFill>
              </a:rPr>
              <a:t> } from 'redux';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Counter from './counter/components/Counter';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import counter from './counter/reducers';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 </a:t>
            </a:r>
            <a:r>
              <a:rPr lang="ko-KR" altLang="en-US" sz="1000" dirty="0"/>
              <a:t>스토어 생성 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const store = </a:t>
            </a:r>
            <a:r>
              <a:rPr lang="en-US" altLang="ko-KR" sz="1000" b="1" dirty="0" err="1">
                <a:solidFill>
                  <a:srgbClr val="FF0000"/>
                </a:solidFill>
              </a:rPr>
              <a:t>createStore</a:t>
            </a:r>
            <a:r>
              <a:rPr lang="en-US" altLang="ko-KR" sz="1000" b="1" dirty="0">
                <a:solidFill>
                  <a:srgbClr val="FF0000"/>
                </a:solidFill>
              </a:rPr>
              <a:t>(counter);</a:t>
            </a:r>
          </a:p>
          <a:p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function render() {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ReactDOM.render</a:t>
            </a:r>
            <a:r>
              <a:rPr lang="en-US" altLang="ko-KR" sz="1000" b="1" dirty="0">
                <a:solidFill>
                  <a:srgbClr val="FF0000"/>
                </a:solidFill>
              </a:rPr>
              <a:t>(&lt;Counter value={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store.getState</a:t>
            </a:r>
            <a:r>
              <a:rPr lang="en-US" altLang="ko-KR" sz="1000" b="1" dirty="0">
                <a:solidFill>
                  <a:srgbClr val="FF0000"/>
                </a:solidFill>
              </a:rPr>
              <a:t>()}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onIncrement</a:t>
            </a:r>
            <a:r>
              <a:rPr lang="en-US" altLang="ko-KR" sz="1000" b="1" dirty="0">
                <a:solidFill>
                  <a:srgbClr val="FF0000"/>
                </a:solidFill>
              </a:rPr>
              <a:t>={() =&gt; 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store.dispatch</a:t>
            </a:r>
            <a:r>
              <a:rPr lang="en-US" altLang="ko-KR" sz="1000" b="1" dirty="0">
                <a:solidFill>
                  <a:srgbClr val="FF0000"/>
                </a:solidFill>
              </a:rPr>
              <a:t>({ type: 'INCREMENT' })}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onDecrement</a:t>
            </a:r>
            <a:r>
              <a:rPr lang="en-US" altLang="ko-KR" sz="1000" b="1" dirty="0">
                <a:solidFill>
                  <a:srgbClr val="FF0000"/>
                </a:solidFill>
              </a:rPr>
              <a:t>={() =&gt; </a:t>
            </a:r>
            <a:r>
              <a:rPr lang="en-US" altLang="ko-KR" sz="1000" b="1" dirty="0" err="1">
                <a:solidFill>
                  <a:srgbClr val="FF0000"/>
                </a:solidFill>
              </a:rPr>
              <a:t>store.dispatch</a:t>
            </a:r>
            <a:r>
              <a:rPr lang="en-US" altLang="ko-KR" sz="1000" b="1" dirty="0">
                <a:solidFill>
                  <a:srgbClr val="FF0000"/>
                </a:solidFill>
              </a:rPr>
              <a:t>({ type: 'DECREMENT' })} /&gt;,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                  </a:t>
            </a:r>
            <a:r>
              <a:rPr lang="en-US" altLang="ko-KR" sz="1000" b="1" dirty="0" err="1">
                <a:solidFill>
                  <a:srgbClr val="FF0000"/>
                </a:solidFill>
              </a:rPr>
              <a:t>document.getElementById</a:t>
            </a:r>
            <a:r>
              <a:rPr lang="en-US" altLang="ko-KR" sz="1000" b="1" dirty="0">
                <a:solidFill>
                  <a:srgbClr val="FF0000"/>
                </a:solidFill>
              </a:rPr>
              <a:t>('root'));</a:t>
            </a:r>
          </a:p>
          <a:p>
            <a:r>
              <a:rPr lang="en-US" altLang="ko-KR" sz="1000" b="1" dirty="0">
                <a:solidFill>
                  <a:srgbClr val="FF0000"/>
                </a:solidFill>
              </a:rPr>
              <a:t>}</a:t>
            </a:r>
          </a:p>
          <a:p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render();</a:t>
            </a:r>
          </a:p>
          <a:p>
            <a:r>
              <a:rPr lang="en-US" altLang="ko-KR" sz="1000" b="1" dirty="0" err="1">
                <a:solidFill>
                  <a:srgbClr val="FF0000"/>
                </a:solidFill>
              </a:rPr>
              <a:t>store.subscribe</a:t>
            </a:r>
            <a:r>
              <a:rPr lang="en-US" altLang="ko-KR" sz="1000" b="1" dirty="0">
                <a:solidFill>
                  <a:srgbClr val="FF0000"/>
                </a:solidFill>
              </a:rPr>
              <a:t>(render);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// If you want your app to work offline and load faster, you can change</a:t>
            </a:r>
          </a:p>
          <a:p>
            <a:r>
              <a:rPr lang="en-US" altLang="ko-KR" sz="1000" dirty="0"/>
              <a:t>// unregister() to register() below. Note this comes with some pitfalls.</a:t>
            </a:r>
          </a:p>
          <a:p>
            <a:r>
              <a:rPr lang="en-US" altLang="ko-KR" sz="1000" dirty="0"/>
              <a:t>// Learn more about service workers: https://bit.ly/CRA-PWA</a:t>
            </a:r>
          </a:p>
          <a:p>
            <a:r>
              <a:rPr lang="en-US" altLang="ko-KR" sz="1000" dirty="0" err="1"/>
              <a:t>serviceWorker.unregister</a:t>
            </a:r>
            <a:r>
              <a:rPr lang="en-US" altLang="ko-KR" sz="10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7611683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제목 1"/>
          <p:cNvSpPr>
            <a:spLocks noGrp="1"/>
          </p:cNvSpPr>
          <p:nvPr>
            <p:ph type="title"/>
          </p:nvPr>
        </p:nvSpPr>
        <p:spPr>
          <a:xfrm>
            <a:off x="793423" y="544973"/>
            <a:ext cx="8937718" cy="458137"/>
          </a:xfrm>
        </p:spPr>
        <p:txBody>
          <a:bodyPr/>
          <a:lstStyle/>
          <a:p>
            <a:r>
              <a:rPr lang="ko-KR" altLang="en-US" sz="2800" dirty="0"/>
              <a:t>결과</a:t>
            </a:r>
            <a:br>
              <a:rPr lang="ko-KR" altLang="en-US" sz="2800" dirty="0"/>
            </a:br>
            <a:endParaRPr lang="ko-KR" altLang="en-US" sz="2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3DBE95-04CC-4B38-86D6-5A6192C36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23" y="1510145"/>
            <a:ext cx="682942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16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kern="1200" spc="-150" dirty="0" smtClean="0">
            <a:ln>
              <a:solidFill>
                <a:schemeClr val="tx1">
                  <a:lumMod val="65000"/>
                  <a:lumOff val="35000"/>
                  <a:alpha val="0"/>
                </a:schemeClr>
              </a:solidFill>
            </a:ln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78FBFB8A97DF143AAEC4708850E3540" ma:contentTypeVersion="0" ma:contentTypeDescription="새 문서를 만듭니다." ma:contentTypeScope="" ma:versionID="228c976046d03c9128a0e313ac76853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039543-41C4-4DD5-9894-CB5AA30614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294622A-DB8C-4E3B-BF59-C6A59DB09106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37B3567-994D-4D6E-9EF4-03700820A4E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POLESTAR7 사용자교육 메뉴얼</Template>
  <TotalTime>67744</TotalTime>
  <Words>24081</Words>
  <Application>Microsoft Office PowerPoint</Application>
  <PresentationFormat>와이드스크린</PresentationFormat>
  <Paragraphs>1161</Paragraphs>
  <Slides>93</Slides>
  <Notes>68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93</vt:i4>
      </vt:variant>
    </vt:vector>
  </HeadingPairs>
  <TitlesOfParts>
    <vt:vector size="99" baseType="lpstr">
      <vt:lpstr>Futura Lt BT</vt:lpstr>
      <vt:lpstr>Rix고딕 L</vt:lpstr>
      <vt:lpstr>맑은 고딕</vt:lpstr>
      <vt:lpstr>Agency FB</vt:lpstr>
      <vt:lpstr>Arial</vt:lpstr>
      <vt:lpstr>Office 테마</vt:lpstr>
      <vt:lpstr>PowerPoint 프레젠테이션</vt:lpstr>
      <vt:lpstr>목차</vt:lpstr>
      <vt:lpstr>1. 교육 준비 </vt:lpstr>
      <vt:lpstr>React 란?</vt:lpstr>
      <vt:lpstr>React 설치 순서 </vt:lpstr>
      <vt:lpstr>React 설치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JSX </vt:lpstr>
      <vt:lpstr>JSX란 ?</vt:lpstr>
      <vt:lpstr>JSX 문법</vt:lpstr>
      <vt:lpstr>JSX 문법</vt:lpstr>
      <vt:lpstr>JSX 문법</vt:lpstr>
      <vt:lpstr>JSX 문법</vt:lpstr>
      <vt:lpstr>JSX 문법</vt:lpstr>
      <vt:lpstr>4. Props </vt:lpstr>
      <vt:lpstr>Props란 ? </vt:lpstr>
      <vt:lpstr>Props란 ? </vt:lpstr>
      <vt:lpstr>Props 실습 </vt:lpstr>
      <vt:lpstr>Props 실습 </vt:lpstr>
      <vt:lpstr>Props 실습 </vt:lpstr>
      <vt:lpstr>5. State </vt:lpstr>
      <vt:lpstr>State란 ? </vt:lpstr>
      <vt:lpstr>State란 ? </vt:lpstr>
      <vt:lpstr>State 실습  </vt:lpstr>
      <vt:lpstr>State 실습  </vt:lpstr>
      <vt:lpstr>State 실습  </vt:lpstr>
      <vt:lpstr>6. Event </vt:lpstr>
      <vt:lpstr>Event란 ? </vt:lpstr>
      <vt:lpstr>Event란 ? </vt:lpstr>
      <vt:lpstr>Event란 ? </vt:lpstr>
      <vt:lpstr>Event란 ? </vt:lpstr>
      <vt:lpstr>Event 실습  </vt:lpstr>
      <vt:lpstr>Event 실습  </vt:lpstr>
      <vt:lpstr>Event 실습  </vt:lpstr>
      <vt:lpstr>Event 실습  </vt:lpstr>
      <vt:lpstr>7. Form </vt:lpstr>
      <vt:lpstr>리액트에서 form 상태를 다루는 방법</vt:lpstr>
      <vt:lpstr>form 실습</vt:lpstr>
      <vt:lpstr>form 실습</vt:lpstr>
      <vt:lpstr>form 실습</vt:lpstr>
      <vt:lpstr>8. Components </vt:lpstr>
      <vt:lpstr>Components 란 무엇인가? </vt:lpstr>
      <vt:lpstr>Components 의 종류 </vt:lpstr>
      <vt:lpstr>Components 의 종류 </vt:lpstr>
      <vt:lpstr>9. Life Cycle </vt:lpstr>
      <vt:lpstr>Life Cycle란 ? </vt:lpstr>
      <vt:lpstr>Life Cycle 흐름도 </vt:lpstr>
      <vt:lpstr>Life Cycle – Constructor() </vt:lpstr>
      <vt:lpstr>Life Cycle – componentDidMount </vt:lpstr>
      <vt:lpstr>Life Cycle – componentDidUpdate </vt:lpstr>
      <vt:lpstr>Life Cycle – componentWillUnmount </vt:lpstr>
      <vt:lpstr>Life Cycle – shouldComponentUpdate </vt:lpstr>
      <vt:lpstr>Life Cycle – getDerivedStateFromProps </vt:lpstr>
      <vt:lpstr>Life Cycle – getSnapshotBeforeUpdate </vt:lpstr>
      <vt:lpstr>Life Cycle – getDerivedStateFromError</vt:lpstr>
      <vt:lpstr>Life Cycle – componentDidCatch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Life Cycle 실습 </vt:lpstr>
      <vt:lpstr>10. Router </vt:lpstr>
      <vt:lpstr>SPA란 ? </vt:lpstr>
      <vt:lpstr>SPA 실습 </vt:lpstr>
      <vt:lpstr>SPA 실습 – src/AppRouter.js </vt:lpstr>
      <vt:lpstr>SPA 실습 – src/views/About.js </vt:lpstr>
      <vt:lpstr>SPA 실습 – src/views/Home.js </vt:lpstr>
      <vt:lpstr>SPA 실습 – src/views/Post.js </vt:lpstr>
      <vt:lpstr>SPA 실습 – src/views/Posts.js </vt:lpstr>
      <vt:lpstr>SPA 실습 – src/views/index.js </vt:lpstr>
      <vt:lpstr>SPA 실습 – src/index.js </vt:lpstr>
      <vt:lpstr>SPA 실습 - 결과 </vt:lpstr>
      <vt:lpstr>11. Redux </vt:lpstr>
      <vt:lpstr>Redux </vt:lpstr>
      <vt:lpstr>Redux – 스토어 설정 </vt:lpstr>
      <vt:lpstr>Redux – 컴포넌트의 스토어 구독 </vt:lpstr>
      <vt:lpstr>Redux – 스토어에 상태 변경하라고 알려주기 </vt:lpstr>
      <vt:lpstr>Redux – 리듀서를 통하여 상태 변화시키기 </vt:lpstr>
      <vt:lpstr>Redux – 상태 변화가 생기면, 구독하고 있던 컴포넌트에게 알림 </vt:lpstr>
      <vt:lpstr>실습 </vt:lpstr>
      <vt:lpstr>실습 – src/counter/components/Counter.js</vt:lpstr>
      <vt:lpstr>실습 – src/counter/reducers/index.js</vt:lpstr>
      <vt:lpstr>실습 – src/index.js </vt:lpstr>
      <vt:lpstr>결과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POLESTAR7 사용자교육 메뉴얼</dc:title>
  <dc:creator>shum</dc:creator>
  <cp:lastModifiedBy>USER</cp:lastModifiedBy>
  <cp:revision>883</cp:revision>
  <dcterms:created xsi:type="dcterms:W3CDTF">2019-03-28T00:41:38Z</dcterms:created>
  <dcterms:modified xsi:type="dcterms:W3CDTF">2020-06-29T23:58:08Z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0x010100978FBFB8A97DF143AAEC4708850E3540</vt:lpwstr>
  </property>
</Properties>
</file>